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66" r:id="rId5"/>
    <p:sldId id="267" r:id="rId6"/>
    <p:sldId id="262" r:id="rId7"/>
    <p:sldId id="264" r:id="rId8"/>
    <p:sldId id="260" r:id="rId9"/>
    <p:sldId id="261" r:id="rId10"/>
    <p:sldId id="272" r:id="rId11"/>
    <p:sldId id="271" r:id="rId1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FEBD04-A294-C01C-09A8-9126047B8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9B37868-ADA0-E1D5-E0E6-1215CB3428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6DC5FE9-A075-E134-9308-504F5A522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F25F-ECC9-4724-95AD-FE63917A1116}" type="datetimeFigureOut">
              <a:rPr kumimoji="1" lang="ja-JP" altLang="en-US" smtClean="0"/>
              <a:t>2023/7/22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3C49E06-9EAE-E4FD-C004-861EBFF66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93C2298-BAAF-EA3D-89CF-0426D7CB0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9568-7677-4D0F-9CAA-C4AB16E703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982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FA4E11-A8A9-75B4-AECC-79814C6CB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F106B7D-3A19-F9CA-D93A-97D50C2326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634430E-7B97-C5E6-307D-AD2E96AE9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F25F-ECC9-4724-95AD-FE63917A1116}" type="datetimeFigureOut">
              <a:rPr kumimoji="1" lang="ja-JP" altLang="en-US" smtClean="0"/>
              <a:t>2023/7/22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B5F41CB-9E7F-27CF-DF1C-7658322CC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C3361C5-E501-FD96-EC19-7AD963637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9568-7677-4D0F-9CAA-C4AB16E703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2582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CD20DA6-B4C5-9184-3C73-1F8329797F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7C14701A-4CC6-9C32-0F36-1EE8F3F82F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5DC4293-4F2E-CA84-B620-FEF4FE6A9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F25F-ECC9-4724-95AD-FE63917A1116}" type="datetimeFigureOut">
              <a:rPr kumimoji="1" lang="ja-JP" altLang="en-US" smtClean="0"/>
              <a:t>2023/7/22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824D4B4-9364-505D-48E3-6D79B0698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04018B7-C9D8-AA04-F410-784132C48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9568-7677-4D0F-9CAA-C4AB16E703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2915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F53EFE-85DC-A979-0E00-B4100F28A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A24F5DB-41BF-A726-DA76-0DA2B6522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72045C0-8863-D4D0-0E98-33C91C5EA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F25F-ECC9-4724-95AD-FE63917A1116}" type="datetimeFigureOut">
              <a:rPr kumimoji="1" lang="ja-JP" altLang="en-US" smtClean="0"/>
              <a:t>2023/7/22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9CDF10D-8B33-22DE-6C9E-DD05CC517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07D1BBC-2569-1DD8-9E2F-09F71E321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9568-7677-4D0F-9CAA-C4AB16E703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1794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1845C5-A44C-9B35-69B8-DE9B8ACC5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CC9AEFC-E979-E575-AA5D-1A814EABF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83BFC14-4DE3-86A4-EBCB-A009331F2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F25F-ECC9-4724-95AD-FE63917A1116}" type="datetimeFigureOut">
              <a:rPr kumimoji="1" lang="ja-JP" altLang="en-US" smtClean="0"/>
              <a:t>2023/7/22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E6299D1-F13B-4BD1-D605-9AD782D11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BF28975-C933-1E9C-5C95-53A05FFA3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9568-7677-4D0F-9CAA-C4AB16E703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9641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2CF3F0-2E87-BEFA-83C4-949E4A809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BEEC747-4CA6-4ED9-1271-D1AA3AE3E2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20E5FD7-8E16-C8F0-20D1-BDF3E90BF6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DE5B996-6569-E8F8-7AAA-E248571D0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F25F-ECC9-4724-95AD-FE63917A1116}" type="datetimeFigureOut">
              <a:rPr kumimoji="1" lang="ja-JP" altLang="en-US" smtClean="0"/>
              <a:t>2023/7/22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2542593-917B-4FC0-8136-0054812FE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24916FB-14A6-0499-F7D0-E64B32E22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9568-7677-4D0F-9CAA-C4AB16E703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2573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647D7B7-49CD-8721-6ED9-70847F7C1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84AADF9-BA0F-6B61-F95F-94D9707D5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F23BA9D-2BDB-6369-30BF-AF6BE3F362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828195B-BBDF-8702-A8B4-F2EFB3B4F6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A559D1E-1B6B-ADBF-3DE7-198BDE325E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5A29039-FAA6-1483-2901-977D4402B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F25F-ECC9-4724-95AD-FE63917A1116}" type="datetimeFigureOut">
              <a:rPr kumimoji="1" lang="ja-JP" altLang="en-US" smtClean="0"/>
              <a:t>2023/7/22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5FAB296D-1CB7-24CB-CF20-1ACA28496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7F17870-7CE7-3F37-D763-0827F4133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9568-7677-4D0F-9CAA-C4AB16E703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8317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595C6E-2F9C-48CD-F7D7-4CC62C2D1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9665D3A-A763-915C-AB81-5A504C6A4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F25F-ECC9-4724-95AD-FE63917A1116}" type="datetimeFigureOut">
              <a:rPr kumimoji="1" lang="ja-JP" altLang="en-US" smtClean="0"/>
              <a:t>2023/7/22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5F27C12-C160-889D-F83A-CA50EE43F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ABF914C-71E1-14EC-6309-49B3C8427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9568-7677-4D0F-9CAA-C4AB16E703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7719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66364A8-5F2C-DD51-4421-47A3662F4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F25F-ECC9-4724-95AD-FE63917A1116}" type="datetimeFigureOut">
              <a:rPr kumimoji="1" lang="ja-JP" altLang="en-US" smtClean="0"/>
              <a:t>2023/7/22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997CC0A-45F0-C660-84CF-D0BB4F5A3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1D414F-ADC0-E7C5-CB95-47416320F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9568-7677-4D0F-9CAA-C4AB16E703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7625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7028CD-06BF-0A18-C351-054405C08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153B0AF-ABFB-0449-1538-FBB9F9256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1FC7826-3F04-84C3-B754-82F1D0F4D9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A610434-2A9F-E6A6-65C9-7ABD6B071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F25F-ECC9-4724-95AD-FE63917A1116}" type="datetimeFigureOut">
              <a:rPr kumimoji="1" lang="ja-JP" altLang="en-US" smtClean="0"/>
              <a:t>2023/7/22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A89654C-71B3-5570-988A-9B537A406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960DB22-659C-00D5-B53F-A4611ECC6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9568-7677-4D0F-9CAA-C4AB16E703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1182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B6A708-5538-92B2-C763-4FD23FEA5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97CC0423-0A55-45B2-05A2-E7B24502E0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A43FCE1-10EB-A1CD-CA40-3887B2F560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1ADBC63-CE9A-383C-346F-AF47A6888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DF25F-ECC9-4724-95AD-FE63917A1116}" type="datetimeFigureOut">
              <a:rPr kumimoji="1" lang="ja-JP" altLang="en-US" smtClean="0"/>
              <a:t>2023/7/22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861B2E-083D-09CF-9E91-4551BDF8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97EA27E-61C3-985D-AB09-ABCF0CB3C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09568-7677-4D0F-9CAA-C4AB16E703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4626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049376F-9FBB-A91B-47F9-FE7544AC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0A7FB59-6F02-553C-905E-326A1E9A1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7DE6C26-DCDA-6C19-B25A-0A3F544CA8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DF25F-ECC9-4724-95AD-FE63917A1116}" type="datetimeFigureOut">
              <a:rPr kumimoji="1" lang="ja-JP" altLang="en-US" smtClean="0"/>
              <a:t>2023/7/22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2518C73-A08E-D271-AFBF-285A547215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BC2DE8E-CDED-F406-9992-246B672FE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09568-7677-4D0F-9CAA-C4AB16E703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3139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C6B15F-EEC8-BDF3-50B5-7C62654DDD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1648" y="808318"/>
            <a:ext cx="10282517" cy="2387600"/>
          </a:xfrm>
        </p:spPr>
        <p:txBody>
          <a:bodyPr>
            <a:normAutofit/>
          </a:bodyPr>
          <a:lstStyle/>
          <a:p>
            <a:r>
              <a:rPr kumimoji="1" lang="ja-JP" altLang="en-US" sz="7200" b="1" dirty="0"/>
              <a:t>手賀の丘青少年自然の家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8AF05A8-78D1-042F-6C33-4F3C4E693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1271" y="4301285"/>
            <a:ext cx="9144000" cy="1655762"/>
          </a:xfrm>
        </p:spPr>
        <p:txBody>
          <a:bodyPr/>
          <a:lstStyle/>
          <a:p>
            <a:r>
              <a:rPr kumimoji="1" lang="en-US" altLang="ja-JP" dirty="0"/>
              <a:t> 2022</a:t>
            </a:r>
            <a:r>
              <a:rPr kumimoji="1" lang="ja-JP" altLang="en-US" dirty="0"/>
              <a:t>年</a:t>
            </a:r>
            <a:r>
              <a:rPr kumimoji="1" lang="en-US" altLang="ja-JP" dirty="0"/>
              <a:t>8/</a:t>
            </a:r>
            <a:r>
              <a:rPr kumimoji="1" lang="ja-JP" altLang="en-US" dirty="0"/>
              <a:t>２</a:t>
            </a:r>
            <a:r>
              <a:rPr kumimoji="1" lang="en-US" altLang="ja-JP" dirty="0"/>
              <a:t>7</a:t>
            </a:r>
            <a:r>
              <a:rPr kumimoji="1" lang="ja-JP" altLang="en-US" dirty="0"/>
              <a:t>　　       下見</a:t>
            </a:r>
            <a:endParaRPr lang="en-US" altLang="ja-JP" dirty="0"/>
          </a:p>
          <a:p>
            <a:r>
              <a:rPr lang="en-US" altLang="ja-JP" dirty="0"/>
              <a:t>2023</a:t>
            </a:r>
            <a:r>
              <a:rPr lang="ja-JP" altLang="en-US" dirty="0"/>
              <a:t>年</a:t>
            </a:r>
            <a:r>
              <a:rPr lang="en-US" altLang="ja-JP" dirty="0"/>
              <a:t>5/13</a:t>
            </a:r>
            <a:r>
              <a:rPr lang="ja-JP" altLang="en-US" dirty="0"/>
              <a:t>　 打ち合わせ　 </a:t>
            </a:r>
            <a:endParaRPr lang="en-US" altLang="ja-JP" dirty="0"/>
          </a:p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016664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7414AD-573B-E816-23F1-6A3EF385D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その他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E99009A-51F7-1E16-5922-AFEFBECD58FB}"/>
              </a:ext>
            </a:extLst>
          </p:cNvPr>
          <p:cNvSpPr txBox="1"/>
          <p:nvPr/>
        </p:nvSpPr>
        <p:spPr>
          <a:xfrm>
            <a:off x="1165410" y="1506069"/>
            <a:ext cx="965498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1</a:t>
            </a:r>
            <a:r>
              <a:rPr kumimoji="1" lang="ja-JP" altLang="en-US" sz="2000" dirty="0"/>
              <a:t>．年間の大まかなスケジュールについて</a:t>
            </a:r>
            <a:endParaRPr kumimoji="1" lang="en-US" altLang="ja-JP" sz="2000" dirty="0"/>
          </a:p>
          <a:p>
            <a:r>
              <a:rPr lang="ja-JP" altLang="en-US" dirty="0"/>
              <a:t>　</a:t>
            </a:r>
            <a:endParaRPr lang="en-US" altLang="ja-JP" dirty="0"/>
          </a:p>
          <a:p>
            <a:r>
              <a:rPr lang="ja-JP" altLang="en-US" dirty="0"/>
              <a:t>　　</a:t>
            </a:r>
            <a:r>
              <a:rPr lang="en-US" altLang="ja-JP" dirty="0"/>
              <a:t>9</a:t>
            </a:r>
            <a:r>
              <a:rPr lang="ja-JP" altLang="en-US" dirty="0"/>
              <a:t>月中にブース内容を検討（手賀の丘の会場下見）➡</a:t>
            </a:r>
            <a:r>
              <a:rPr lang="en-US" altLang="ja-JP" dirty="0"/>
              <a:t>10</a:t>
            </a:r>
            <a:r>
              <a:rPr lang="ja-JP" altLang="en-US" dirty="0"/>
              <a:t>月にはブース内容確定して報告➡</a:t>
            </a:r>
            <a:r>
              <a:rPr lang="en-US" altLang="ja-JP" dirty="0"/>
              <a:t>12</a:t>
            </a:r>
            <a:r>
              <a:rPr lang="ja-JP" altLang="en-US" dirty="0"/>
              <a:t>月市内小学校等にチラシ・ポスター配布➡各学区内でブースの準備➡</a:t>
            </a:r>
            <a:r>
              <a:rPr lang="en-US" altLang="ja-JP" dirty="0"/>
              <a:t>1/14</a:t>
            </a:r>
            <a:r>
              <a:rPr lang="ja-JP" altLang="en-US" dirty="0"/>
              <a:t>に全体説明会➡</a:t>
            </a:r>
            <a:r>
              <a:rPr lang="en-US" altLang="ja-JP" dirty="0"/>
              <a:t>2/1</a:t>
            </a:r>
            <a:r>
              <a:rPr lang="ja-JP" altLang="en-US" dirty="0"/>
              <a:t>～</a:t>
            </a:r>
            <a:r>
              <a:rPr lang="en-US" altLang="ja-JP" dirty="0"/>
              <a:t>2/3</a:t>
            </a:r>
            <a:r>
              <a:rPr lang="ja-JP" altLang="en-US" dirty="0"/>
              <a:t>　前日準備➡</a:t>
            </a:r>
            <a:r>
              <a:rPr lang="en-US" altLang="ja-JP" sz="2000" b="1" dirty="0">
                <a:solidFill>
                  <a:srgbClr val="FF0000"/>
                </a:solidFill>
              </a:rPr>
              <a:t>2/4『</a:t>
            </a:r>
            <a:r>
              <a:rPr lang="ja-JP" altLang="en-US" sz="2000" b="1" dirty="0">
                <a:solidFill>
                  <a:srgbClr val="FF0000"/>
                </a:solidFill>
              </a:rPr>
              <a:t>わんぱくこども祭り</a:t>
            </a:r>
            <a:r>
              <a:rPr lang="en-US" altLang="ja-JP" sz="2000" b="1" dirty="0">
                <a:solidFill>
                  <a:srgbClr val="FF0000"/>
                </a:solidFill>
              </a:rPr>
              <a:t>』</a:t>
            </a:r>
            <a:r>
              <a:rPr lang="ja-JP" altLang="en-US" sz="2000" b="1" dirty="0">
                <a:solidFill>
                  <a:srgbClr val="FF0000"/>
                </a:solidFill>
              </a:rPr>
              <a:t>当日</a:t>
            </a:r>
            <a:endParaRPr lang="en-US" altLang="ja-JP" sz="2000" b="1" dirty="0">
              <a:solidFill>
                <a:srgbClr val="FF0000"/>
              </a:solidFill>
            </a:endParaRPr>
          </a:p>
          <a:p>
            <a:endParaRPr kumimoji="1" lang="en-US" altLang="ja-JP" sz="2000" b="1" dirty="0">
              <a:solidFill>
                <a:srgbClr val="FF0000"/>
              </a:solidFill>
            </a:endParaRPr>
          </a:p>
          <a:p>
            <a:r>
              <a:rPr kumimoji="1" lang="en-US" altLang="ja-JP" dirty="0"/>
              <a:t>2</a:t>
            </a:r>
            <a:r>
              <a:rPr kumimoji="1" lang="ja-JP" altLang="en-US" dirty="0"/>
              <a:t>．役割分担について</a:t>
            </a:r>
            <a:endParaRPr kumimoji="1" lang="en-US" altLang="ja-JP" dirty="0"/>
          </a:p>
          <a:p>
            <a:r>
              <a:rPr lang="ja-JP" altLang="en-US" dirty="0"/>
              <a:t>　　・駐車場誘導→手賀の丘スタッフが指示。お手伝いがあるかもしれません。</a:t>
            </a:r>
            <a:endParaRPr lang="en-US" altLang="ja-JP" dirty="0"/>
          </a:p>
          <a:p>
            <a:r>
              <a:rPr kumimoji="1" lang="ja-JP" altLang="en-US" dirty="0"/>
              <a:t>　　・受付→相談員側で今後検討</a:t>
            </a:r>
            <a:endParaRPr kumimoji="1" lang="en-US" altLang="ja-JP" dirty="0"/>
          </a:p>
          <a:p>
            <a:r>
              <a:rPr lang="ja-JP" altLang="en-US" dirty="0"/>
              <a:t>　　・装飾→会場の飾り付け</a:t>
            </a:r>
            <a:r>
              <a:rPr lang="en-US" altLang="ja-JP" dirty="0"/>
              <a:t>OK</a:t>
            </a:r>
          </a:p>
          <a:p>
            <a:endParaRPr kumimoji="1" lang="en-US" altLang="ja-JP" dirty="0"/>
          </a:p>
          <a:p>
            <a:r>
              <a:rPr lang="en-US" altLang="ja-JP" dirty="0"/>
              <a:t>3</a:t>
            </a:r>
            <a:r>
              <a:rPr lang="ja-JP" altLang="en-US" dirty="0"/>
              <a:t>．その他</a:t>
            </a:r>
            <a:endParaRPr lang="en-US" altLang="ja-JP" dirty="0"/>
          </a:p>
          <a:p>
            <a:r>
              <a:rPr kumimoji="1" lang="ja-JP" altLang="en-US" dirty="0"/>
              <a:t>　　・雨天決行ですが、雪の場合は中止となります。</a:t>
            </a:r>
            <a:endParaRPr kumimoji="1" lang="en-US" altLang="ja-JP" dirty="0"/>
          </a:p>
          <a:p>
            <a:r>
              <a:rPr lang="ja-JP" altLang="en-US" dirty="0"/>
              <a:t>　　・施設にある備品を借りることができます。</a:t>
            </a:r>
            <a:endParaRPr lang="en-US" altLang="ja-JP" dirty="0"/>
          </a:p>
          <a:p>
            <a:r>
              <a:rPr kumimoji="1" lang="ja-JP" altLang="en-US" dirty="0"/>
              <a:t>　　・今後も定期的に手賀の丘と打ち合わせの実施予定</a:t>
            </a:r>
          </a:p>
          <a:p>
            <a:endParaRPr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50124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8C7F0A-F41C-CAA4-5FDC-FD1C5FAA8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kumimoji="1" lang="en-US" altLang="ja-JP" dirty="0"/>
            </a:br>
            <a:r>
              <a:rPr kumimoji="1" lang="ja-JP" altLang="en-US" dirty="0"/>
              <a:t>「手賀の丘青少年自然の家」下見開催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39185A-5FE7-DEB3-13C4-318548076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2564" y="2707341"/>
            <a:ext cx="9211235" cy="2931459"/>
          </a:xfrm>
        </p:spPr>
        <p:txBody>
          <a:bodyPr/>
          <a:lstStyle/>
          <a:p>
            <a:r>
              <a:rPr kumimoji="1" lang="ja-JP" altLang="en-US" dirty="0"/>
              <a:t>日時　　</a:t>
            </a:r>
            <a:r>
              <a:rPr kumimoji="1" lang="en-US" altLang="ja-JP" dirty="0"/>
              <a:t>9</a:t>
            </a:r>
            <a:r>
              <a:rPr kumimoji="1" lang="ja-JP" altLang="en-US" dirty="0"/>
              <a:t>月</a:t>
            </a:r>
            <a:r>
              <a:rPr kumimoji="1" lang="en-US" altLang="ja-JP" dirty="0"/>
              <a:t>13</a:t>
            </a:r>
            <a:r>
              <a:rPr kumimoji="1" lang="ja-JP" altLang="en-US" dirty="0"/>
              <a:t>日　　</a:t>
            </a:r>
            <a:r>
              <a:rPr kumimoji="1" lang="en-US" altLang="ja-JP" dirty="0"/>
              <a:t>14</a:t>
            </a:r>
            <a:r>
              <a:rPr kumimoji="1" lang="ja-JP" altLang="en-US" dirty="0"/>
              <a:t>：</a:t>
            </a:r>
            <a:r>
              <a:rPr kumimoji="1" lang="en-US" altLang="ja-JP" dirty="0"/>
              <a:t>00</a:t>
            </a:r>
            <a:r>
              <a:rPr lang="ja-JP" altLang="en-US" dirty="0"/>
              <a:t>～</a:t>
            </a:r>
            <a:endParaRPr lang="en-US" altLang="ja-JP" dirty="0"/>
          </a:p>
          <a:p>
            <a:r>
              <a:rPr lang="ja-JP" altLang="en-US" dirty="0"/>
              <a:t>内容　　開場場所の確認・備品の確認等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後日参加者の募集を</a:t>
            </a:r>
            <a:r>
              <a:rPr lang="en-US" altLang="ja-JP" dirty="0"/>
              <a:t>LINE</a:t>
            </a:r>
            <a:r>
              <a:rPr lang="ja-JP" altLang="en-US" dirty="0"/>
              <a:t>で募ります。</a:t>
            </a:r>
            <a:endParaRPr lang="en-US" altLang="ja-JP" dirty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35381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56C646-763E-6D0F-35EE-A525083C4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325563"/>
          </a:xfrm>
        </p:spPr>
        <p:txBody>
          <a:bodyPr/>
          <a:lstStyle/>
          <a:p>
            <a:r>
              <a:rPr kumimoji="1" lang="en-US" altLang="ja-JP" b="1" dirty="0"/>
              <a:t>『</a:t>
            </a:r>
            <a:r>
              <a:rPr kumimoji="1" lang="ja-JP" altLang="en-US" b="1" dirty="0"/>
              <a:t>手賀の丘ミニフェスタ</a:t>
            </a:r>
            <a:r>
              <a:rPr kumimoji="1" lang="en-US" altLang="ja-JP" b="1" dirty="0"/>
              <a:t>』</a:t>
            </a:r>
            <a:r>
              <a:rPr kumimoji="1" lang="ja-JP" altLang="en-US" b="1" dirty="0"/>
              <a:t>と共催</a:t>
            </a:r>
          </a:p>
        </p:txBody>
      </p:sp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id="{96F853E2-B2F0-E225-A968-96C79A4F24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332" y="1690686"/>
            <a:ext cx="3474916" cy="4913924"/>
          </a:xfr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82D3E1D-9AE9-0913-7D55-582FD0A72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595" y="1690685"/>
            <a:ext cx="3474917" cy="4913925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92B38C5-4CCB-7491-45F5-00A26EE9CD73}"/>
              </a:ext>
            </a:extLst>
          </p:cNvPr>
          <p:cNvSpPr txBox="1"/>
          <p:nvPr/>
        </p:nvSpPr>
        <p:spPr>
          <a:xfrm>
            <a:off x="667870" y="1819835"/>
            <a:ext cx="2478741" cy="1508105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《</a:t>
            </a:r>
            <a:r>
              <a:rPr kumimoji="1" lang="ja-JP" altLang="en-US" sz="2000" dirty="0"/>
              <a:t>参考資料</a:t>
            </a:r>
            <a:r>
              <a:rPr kumimoji="1" lang="en-US" altLang="ja-JP" sz="2000" dirty="0"/>
              <a:t>1》</a:t>
            </a:r>
          </a:p>
          <a:p>
            <a:r>
              <a:rPr kumimoji="1" lang="ja-JP" altLang="en-US" dirty="0"/>
              <a:t>２０２３年</a:t>
            </a:r>
            <a:r>
              <a:rPr kumimoji="1" lang="en-US" altLang="ja-JP" dirty="0"/>
              <a:t>2/5</a:t>
            </a:r>
            <a:r>
              <a:rPr kumimoji="1" lang="ja-JP" altLang="en-US" dirty="0"/>
              <a:t>に開催した際のチラシです。（前回の内容です）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4517742-8573-D398-7798-45538C825431}"/>
              </a:ext>
            </a:extLst>
          </p:cNvPr>
          <p:cNvSpPr txBox="1"/>
          <p:nvPr/>
        </p:nvSpPr>
        <p:spPr>
          <a:xfrm>
            <a:off x="667870" y="3625352"/>
            <a:ext cx="27297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このミニフェスタ内に場所を提供してもらい</a:t>
            </a:r>
            <a:r>
              <a:rPr kumimoji="1" lang="en-US" altLang="ja-JP" dirty="0"/>
              <a:t>『</a:t>
            </a:r>
            <a:r>
              <a:rPr kumimoji="1" lang="ja-JP" altLang="en-US" dirty="0"/>
              <a:t>わんぱくこども祭り</a:t>
            </a:r>
            <a:r>
              <a:rPr kumimoji="1" lang="en-US" altLang="ja-JP" dirty="0"/>
              <a:t>』</a:t>
            </a:r>
            <a:r>
              <a:rPr lang="ja-JP" altLang="en-US" dirty="0"/>
              <a:t>を開催します。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dirty="0"/>
              <a:t>雨天決行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2341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BCC112-7FF8-B70D-C3C2-F49EF3E2D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b="1" dirty="0"/>
              <a:t>ミニフェスタ</a:t>
            </a:r>
            <a:r>
              <a:rPr kumimoji="1" lang="ja-JP" altLang="en-US" dirty="0"/>
              <a:t>　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C5BDFC6A-49F5-4F72-AF51-B28BC21A2A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83836" y="597652"/>
            <a:ext cx="4824327" cy="6822144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E83D610-6376-0FB6-9106-F2D28F756BDF}"/>
              </a:ext>
            </a:extLst>
          </p:cNvPr>
          <p:cNvSpPr txBox="1"/>
          <p:nvPr/>
        </p:nvSpPr>
        <p:spPr>
          <a:xfrm>
            <a:off x="5118846" y="1027906"/>
            <a:ext cx="3330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参考資料</a:t>
            </a:r>
            <a:r>
              <a:rPr kumimoji="1" lang="en-US" altLang="ja-JP" dirty="0"/>
              <a:t>2</a:t>
            </a:r>
            <a:r>
              <a:rPr kumimoji="1" lang="ja-JP" altLang="en-US" dirty="0"/>
              <a:t>（前回の館内案内）</a:t>
            </a:r>
          </a:p>
        </p:txBody>
      </p:sp>
    </p:spTree>
    <p:extLst>
      <p:ext uri="{BB962C8B-B14F-4D97-AF65-F5344CB8AC3E}">
        <p14:creationId xmlns:p14="http://schemas.microsoft.com/office/powerpoint/2010/main" val="2266890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29C9F7C-7319-8263-DEFA-40EBAE248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5775"/>
            <a:ext cx="10515600" cy="1325563"/>
          </a:xfrm>
        </p:spPr>
        <p:txBody>
          <a:bodyPr/>
          <a:lstStyle/>
          <a:p>
            <a:r>
              <a:rPr kumimoji="1" lang="ja-JP" altLang="en-US" b="1" dirty="0"/>
              <a:t>館内図</a:t>
            </a:r>
          </a:p>
        </p:txBody>
      </p:sp>
      <p:graphicFrame>
        <p:nvGraphicFramePr>
          <p:cNvPr id="3" name="オブジェクト 2">
            <a:extLst>
              <a:ext uri="{FF2B5EF4-FFF2-40B4-BE49-F238E27FC236}">
                <a16:creationId xmlns:a16="http://schemas.microsoft.com/office/drawing/2014/main" id="{5B18B9EE-0E1F-A1DE-C04B-F77D727910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4677880"/>
              </p:ext>
            </p:extLst>
          </p:nvPr>
        </p:nvGraphicFramePr>
        <p:xfrm>
          <a:off x="6274400" y="604978"/>
          <a:ext cx="4058708" cy="600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405320" imgH="8000096" progId="Word.Document.12">
                  <p:embed/>
                </p:oleObj>
              </mc:Choice>
              <mc:Fallback>
                <p:oleObj name="Document" r:id="rId2" imgW="5405320" imgH="800009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274400" y="604978"/>
                        <a:ext cx="4058708" cy="6007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楕円 3">
            <a:extLst>
              <a:ext uri="{FF2B5EF4-FFF2-40B4-BE49-F238E27FC236}">
                <a16:creationId xmlns:a16="http://schemas.microsoft.com/office/drawing/2014/main" id="{92779B63-0B4D-26FE-EC6B-95C6C968E299}"/>
              </a:ext>
            </a:extLst>
          </p:cNvPr>
          <p:cNvSpPr/>
          <p:nvPr/>
        </p:nvSpPr>
        <p:spPr>
          <a:xfrm>
            <a:off x="8430870" y="1128717"/>
            <a:ext cx="744941" cy="7377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6F59A37-DD86-2A52-F5A5-67B0DA47267B}"/>
              </a:ext>
            </a:extLst>
          </p:cNvPr>
          <p:cNvSpPr/>
          <p:nvPr/>
        </p:nvSpPr>
        <p:spPr>
          <a:xfrm>
            <a:off x="9461094" y="4509246"/>
            <a:ext cx="435941" cy="6275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7C7373D-3487-2CF7-95F5-BF1A86F673AA}"/>
              </a:ext>
            </a:extLst>
          </p:cNvPr>
          <p:cNvSpPr/>
          <p:nvPr/>
        </p:nvSpPr>
        <p:spPr>
          <a:xfrm>
            <a:off x="8836382" y="5289176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FAE9EB9-FA7B-2337-8A99-B8DC6A97FA0B}"/>
              </a:ext>
            </a:extLst>
          </p:cNvPr>
          <p:cNvSpPr/>
          <p:nvPr/>
        </p:nvSpPr>
        <p:spPr>
          <a:xfrm>
            <a:off x="9395011" y="5405717"/>
            <a:ext cx="502024" cy="3854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6D89C95-C653-D8D6-9679-05187AB59760}"/>
              </a:ext>
            </a:extLst>
          </p:cNvPr>
          <p:cNvSpPr txBox="1"/>
          <p:nvPr/>
        </p:nvSpPr>
        <p:spPr>
          <a:xfrm>
            <a:off x="609600" y="2501153"/>
            <a:ext cx="464410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　</a:t>
            </a:r>
            <a:r>
              <a:rPr kumimoji="1" lang="ja-JP" altLang="en-US" sz="2000" b="1" dirty="0"/>
              <a:t>赤の場所が</a:t>
            </a:r>
            <a:r>
              <a:rPr kumimoji="1" lang="en-US" altLang="ja-JP" sz="2000" b="1" dirty="0"/>
              <a:t>『</a:t>
            </a:r>
            <a:r>
              <a:rPr kumimoji="1" lang="ja-JP" altLang="en-US" sz="2000" b="1" dirty="0"/>
              <a:t>わんぱくこども祭り</a:t>
            </a:r>
            <a:r>
              <a:rPr kumimoji="1" lang="en-US" altLang="ja-JP" sz="2000" b="1" dirty="0"/>
              <a:t>』</a:t>
            </a:r>
          </a:p>
          <a:p>
            <a:r>
              <a:rPr lang="ja-JP" altLang="en-US" sz="2000" b="1" dirty="0"/>
              <a:t>の開催場所です。</a:t>
            </a:r>
            <a:endParaRPr lang="en-US" altLang="ja-JP" sz="2000" b="1" dirty="0"/>
          </a:p>
          <a:p>
            <a:endParaRPr kumimoji="1" lang="en-US" altLang="ja-JP" dirty="0"/>
          </a:p>
          <a:p>
            <a:r>
              <a:rPr lang="ja-JP" altLang="en-US" dirty="0"/>
              <a:t>①野外　　・中庭・野外炊飯場（屋根付き　　　　　　</a:t>
            </a:r>
            <a:r>
              <a:rPr lang="en-US" altLang="ja-JP" dirty="0"/>
              <a:t>50</a:t>
            </a:r>
            <a:r>
              <a:rPr lang="ja-JP" altLang="en-US" dirty="0"/>
              <a:t>席あり）・キャンプファイヤー場</a:t>
            </a:r>
            <a:endParaRPr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②体育館　　・半分</a:t>
            </a:r>
            <a:endParaRPr kumimoji="1" lang="en-US" altLang="ja-JP" dirty="0"/>
          </a:p>
          <a:p>
            <a:endParaRPr lang="en-US" altLang="ja-JP" dirty="0"/>
          </a:p>
          <a:p>
            <a:r>
              <a:rPr lang="ja-JP" altLang="en-US" dirty="0"/>
              <a:t>③多目的ホール</a:t>
            </a:r>
            <a:endParaRPr kumimoji="1" lang="ja-JP" altLang="en-US" dirty="0"/>
          </a:p>
        </p:txBody>
      </p:sp>
      <p:cxnSp>
        <p:nvCxnSpPr>
          <p:cNvPr id="21" name="コネクタ: 曲線 20">
            <a:extLst>
              <a:ext uri="{FF2B5EF4-FFF2-40B4-BE49-F238E27FC236}">
                <a16:creationId xmlns:a16="http://schemas.microsoft.com/office/drawing/2014/main" id="{EEAD9E7B-BC4A-0F05-7F70-16F2EC498705}"/>
              </a:ext>
            </a:extLst>
          </p:cNvPr>
          <p:cNvCxnSpPr>
            <a:cxnSpLocks/>
          </p:cNvCxnSpPr>
          <p:nvPr/>
        </p:nvCxnSpPr>
        <p:spPr>
          <a:xfrm rot="10800000" flipV="1">
            <a:off x="9672920" y="4123764"/>
            <a:ext cx="744068" cy="645459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コネクタ: 曲線 22">
            <a:extLst>
              <a:ext uri="{FF2B5EF4-FFF2-40B4-BE49-F238E27FC236}">
                <a16:creationId xmlns:a16="http://schemas.microsoft.com/office/drawing/2014/main" id="{C7C2674E-73D1-D64E-88DF-933E2FB605A8}"/>
              </a:ext>
            </a:extLst>
          </p:cNvPr>
          <p:cNvCxnSpPr/>
          <p:nvPr/>
        </p:nvCxnSpPr>
        <p:spPr>
          <a:xfrm rot="10800000" flipV="1">
            <a:off x="8882102" y="806824"/>
            <a:ext cx="1095617" cy="690282"/>
          </a:xfrm>
          <a:prstGeom prst="curvedConnector3">
            <a:avLst>
              <a:gd name="adj1" fmla="val 86002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コネクタ: 曲線 26">
            <a:extLst>
              <a:ext uri="{FF2B5EF4-FFF2-40B4-BE49-F238E27FC236}">
                <a16:creationId xmlns:a16="http://schemas.microsoft.com/office/drawing/2014/main" id="{D601CF79-D133-DFE1-ED92-598315C49C71}"/>
              </a:ext>
            </a:extLst>
          </p:cNvPr>
          <p:cNvCxnSpPr>
            <a:cxnSpLocks/>
          </p:cNvCxnSpPr>
          <p:nvPr/>
        </p:nvCxnSpPr>
        <p:spPr>
          <a:xfrm rot="10800000" flipV="1">
            <a:off x="9699498" y="5154706"/>
            <a:ext cx="869891" cy="364836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B3A2357-BBE5-9D68-18A7-5D182968329B}"/>
              </a:ext>
            </a:extLst>
          </p:cNvPr>
          <p:cNvSpPr txBox="1"/>
          <p:nvPr/>
        </p:nvSpPr>
        <p:spPr>
          <a:xfrm>
            <a:off x="9953810" y="616254"/>
            <a:ext cx="546646" cy="381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</a:rPr>
              <a:t>①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76E6FC5-C630-1765-7B0B-6A3A81CE1185}"/>
              </a:ext>
            </a:extLst>
          </p:cNvPr>
          <p:cNvSpPr txBox="1"/>
          <p:nvPr/>
        </p:nvSpPr>
        <p:spPr>
          <a:xfrm>
            <a:off x="10500456" y="3877523"/>
            <a:ext cx="546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</a:rPr>
              <a:t>②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889A63B-7B56-6D11-D9D4-701850A1D276}"/>
              </a:ext>
            </a:extLst>
          </p:cNvPr>
          <p:cNvSpPr txBox="1"/>
          <p:nvPr/>
        </p:nvSpPr>
        <p:spPr>
          <a:xfrm>
            <a:off x="10545179" y="503638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</a:rPr>
              <a:t>③</a:t>
            </a:r>
          </a:p>
        </p:txBody>
      </p:sp>
    </p:spTree>
    <p:extLst>
      <p:ext uri="{BB962C8B-B14F-4D97-AF65-F5344CB8AC3E}">
        <p14:creationId xmlns:p14="http://schemas.microsoft.com/office/powerpoint/2010/main" val="1151499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E2006D-1C7E-493D-F9B4-4E1E07999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中庭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E155904C-C19F-CDDC-A204-92EDC09D02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615" y="1412782"/>
            <a:ext cx="6676350" cy="5006134"/>
          </a:xfrm>
        </p:spPr>
      </p:pic>
    </p:spTree>
    <p:extLst>
      <p:ext uri="{BB962C8B-B14F-4D97-AF65-F5344CB8AC3E}">
        <p14:creationId xmlns:p14="http://schemas.microsoft.com/office/powerpoint/2010/main" val="1835810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A1B28B-A236-64E4-723C-2DF2DF4BB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野外炊飯場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A305F76-A090-FAD0-22DA-EEAA8154C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552" y="1544701"/>
            <a:ext cx="6599053" cy="4948174"/>
          </a:xfrm>
          <a:prstGeom prst="rect">
            <a:avLst/>
          </a:prstGeom>
        </p:spPr>
      </p:pic>
      <p:sp>
        <p:nvSpPr>
          <p:cNvPr id="3" name="楕円 2">
            <a:extLst>
              <a:ext uri="{FF2B5EF4-FFF2-40B4-BE49-F238E27FC236}">
                <a16:creationId xmlns:a16="http://schemas.microsoft.com/office/drawing/2014/main" id="{F3CDA67F-31E0-D83F-F72B-F659AD84BA9B}"/>
              </a:ext>
            </a:extLst>
          </p:cNvPr>
          <p:cNvSpPr/>
          <p:nvPr/>
        </p:nvSpPr>
        <p:spPr>
          <a:xfrm>
            <a:off x="7413811" y="3016624"/>
            <a:ext cx="1461247" cy="13255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コネクタ: 曲線 5">
            <a:extLst>
              <a:ext uri="{FF2B5EF4-FFF2-40B4-BE49-F238E27FC236}">
                <a16:creationId xmlns:a16="http://schemas.microsoft.com/office/drawing/2014/main" id="{D50F78A7-190A-DB72-2C36-4697C398292C}"/>
              </a:ext>
            </a:extLst>
          </p:cNvPr>
          <p:cNvCxnSpPr>
            <a:cxnSpLocks/>
          </p:cNvCxnSpPr>
          <p:nvPr/>
        </p:nvCxnSpPr>
        <p:spPr>
          <a:xfrm rot="10800000" flipV="1">
            <a:off x="8310797" y="2870264"/>
            <a:ext cx="1227653" cy="984560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8049CA7-1676-8809-EF50-704AFB6AB54A}"/>
              </a:ext>
            </a:extLst>
          </p:cNvPr>
          <p:cNvSpPr txBox="1"/>
          <p:nvPr/>
        </p:nvSpPr>
        <p:spPr>
          <a:xfrm>
            <a:off x="9538449" y="2106706"/>
            <a:ext cx="22322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・ここに</a:t>
            </a:r>
            <a:r>
              <a:rPr kumimoji="1" lang="en-US" altLang="ja-JP" dirty="0"/>
              <a:t>50</a:t>
            </a:r>
            <a:r>
              <a:rPr kumimoji="1" lang="ja-JP" altLang="en-US" dirty="0"/>
              <a:t>名程度の</a:t>
            </a:r>
            <a:endParaRPr kumimoji="1" lang="en-US" altLang="ja-JP" dirty="0"/>
          </a:p>
          <a:p>
            <a:r>
              <a:rPr lang="ja-JP" altLang="en-US" dirty="0"/>
              <a:t>席あり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dirty="0"/>
              <a:t>・近くに電源をとれるコンセントあり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00971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B867FA-0B5D-E693-8774-F99166A43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キャンプファイヤー場</a:t>
            </a: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217924DC-5BD7-BB3C-2C1C-9CBCA6845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012" y="1532103"/>
            <a:ext cx="6481103" cy="4859732"/>
          </a:xfrm>
        </p:spPr>
      </p:pic>
    </p:spTree>
    <p:extLst>
      <p:ext uri="{BB962C8B-B14F-4D97-AF65-F5344CB8AC3E}">
        <p14:creationId xmlns:p14="http://schemas.microsoft.com/office/powerpoint/2010/main" val="3593429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FA0219-5C30-04A9-DC11-06052223C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体育館　　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747032C-57E5-E163-BC12-AC8B2EDA0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211" y="1586753"/>
            <a:ext cx="7070624" cy="4716755"/>
          </a:xfrm>
          <a:prstGeom prst="rect">
            <a:avLst/>
          </a:prstGeom>
        </p:spPr>
      </p:pic>
      <p:cxnSp>
        <p:nvCxnSpPr>
          <p:cNvPr id="9" name="コネクタ: 曲線 8">
            <a:extLst>
              <a:ext uri="{FF2B5EF4-FFF2-40B4-BE49-F238E27FC236}">
                <a16:creationId xmlns:a16="http://schemas.microsoft.com/office/drawing/2014/main" id="{84A5D7A8-EE55-EA10-62C0-67D374DE01F4}"/>
              </a:ext>
            </a:extLst>
          </p:cNvPr>
          <p:cNvCxnSpPr/>
          <p:nvPr/>
        </p:nvCxnSpPr>
        <p:spPr>
          <a:xfrm rot="10800000" flipV="1">
            <a:off x="8547922" y="3527582"/>
            <a:ext cx="1264024" cy="699247"/>
          </a:xfrm>
          <a:prstGeom prst="curvedConnector3">
            <a:avLst>
              <a:gd name="adj1" fmla="val 102482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楕円 12">
            <a:extLst>
              <a:ext uri="{FF2B5EF4-FFF2-40B4-BE49-F238E27FC236}">
                <a16:creationId xmlns:a16="http://schemas.microsoft.com/office/drawing/2014/main" id="{3AB4F059-ACF8-4885-8DB2-4DC040796E95}"/>
              </a:ext>
            </a:extLst>
          </p:cNvPr>
          <p:cNvSpPr/>
          <p:nvPr/>
        </p:nvSpPr>
        <p:spPr>
          <a:xfrm rot="20436081">
            <a:off x="4430736" y="3812136"/>
            <a:ext cx="5311974" cy="24285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AE941BB-07ED-871A-C152-92227BE50EBD}"/>
              </a:ext>
            </a:extLst>
          </p:cNvPr>
          <p:cNvSpPr txBox="1"/>
          <p:nvPr/>
        </p:nvSpPr>
        <p:spPr>
          <a:xfrm>
            <a:off x="9256032" y="3087641"/>
            <a:ext cx="2514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体育館の半分を使用可</a:t>
            </a:r>
          </a:p>
        </p:txBody>
      </p:sp>
    </p:spTree>
    <p:extLst>
      <p:ext uri="{BB962C8B-B14F-4D97-AF65-F5344CB8AC3E}">
        <p14:creationId xmlns:p14="http://schemas.microsoft.com/office/powerpoint/2010/main" val="3246642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B71FA2-41A2-7247-2494-E2E6C6309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b="1" dirty="0"/>
              <a:t>多目的ホール</a:t>
            </a:r>
            <a:br>
              <a:rPr kumimoji="1" lang="en-US" altLang="ja-JP" dirty="0"/>
            </a:b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1E895FA-CAB5-83E9-0D73-73DA8695D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053" y="1494430"/>
            <a:ext cx="7112974" cy="474500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89EDD38-455C-63D8-5C39-39800CA934FF}"/>
              </a:ext>
            </a:extLst>
          </p:cNvPr>
          <p:cNvSpPr txBox="1"/>
          <p:nvPr/>
        </p:nvSpPr>
        <p:spPr>
          <a:xfrm>
            <a:off x="4870334" y="843240"/>
            <a:ext cx="2308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部屋全体使用可</a:t>
            </a:r>
          </a:p>
        </p:txBody>
      </p:sp>
    </p:spTree>
    <p:extLst>
      <p:ext uri="{BB962C8B-B14F-4D97-AF65-F5344CB8AC3E}">
        <p14:creationId xmlns:p14="http://schemas.microsoft.com/office/powerpoint/2010/main" val="1060812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347</Words>
  <Application>Microsoft Office PowerPoint</Application>
  <PresentationFormat>ワイド画面</PresentationFormat>
  <Paragraphs>53</Paragraphs>
  <Slides>11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6" baseType="lpstr">
      <vt:lpstr>游ゴシック</vt:lpstr>
      <vt:lpstr>游ゴシック Light</vt:lpstr>
      <vt:lpstr>Arial</vt:lpstr>
      <vt:lpstr>Office テーマ</vt:lpstr>
      <vt:lpstr>Microsoft Word 文書</vt:lpstr>
      <vt:lpstr>手賀の丘青少年自然の家</vt:lpstr>
      <vt:lpstr>『手賀の丘ミニフェスタ』と共催</vt:lpstr>
      <vt:lpstr>ミニフェスタ　</vt:lpstr>
      <vt:lpstr>館内図</vt:lpstr>
      <vt:lpstr>中庭</vt:lpstr>
      <vt:lpstr>野外炊飯場</vt:lpstr>
      <vt:lpstr>キャンプファイヤー場</vt:lpstr>
      <vt:lpstr>体育館　　</vt:lpstr>
      <vt:lpstr>多目的ホール </vt:lpstr>
      <vt:lpstr>その他</vt:lpstr>
      <vt:lpstr> 「手賀の丘青少年自然の家」下見開催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手賀の丘青少年自然の家</dc:title>
  <dc:creator>青少年相談員 こどものつどい</dc:creator>
  <cp:lastModifiedBy>こどものつどい 青少年相談員</cp:lastModifiedBy>
  <cp:revision>5</cp:revision>
  <dcterms:created xsi:type="dcterms:W3CDTF">2023-07-21T13:56:21Z</dcterms:created>
  <dcterms:modified xsi:type="dcterms:W3CDTF">2023-07-21T22:12:21Z</dcterms:modified>
</cp:coreProperties>
</file>