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1" r:id="rId5"/>
    <p:sldId id="257" r:id="rId6"/>
    <p:sldId id="265" r:id="rId7"/>
    <p:sldId id="267" r:id="rId8"/>
    <p:sldId id="264" r:id="rId9"/>
    <p:sldId id="260" r:id="rId10"/>
    <p:sldId id="269" r:id="rId11"/>
    <p:sldId id="268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99"/>
    <a:srgbClr val="00FF00"/>
    <a:srgbClr val="99FF66"/>
    <a:srgbClr val="FFCCFF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333" autoAdjust="0"/>
  </p:normalViewPr>
  <p:slideViewPr>
    <p:cSldViewPr showGuides="1">
      <p:cViewPr>
        <p:scale>
          <a:sx n="70" d="100"/>
          <a:sy n="70" d="100"/>
        </p:scale>
        <p:origin x="-138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8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2C72-C92B-4920-9CF5-D3DA30AFAE18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2A8C7-FE52-4482-B677-1FAB70498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270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DB1C0-9621-45F8-99F8-2EBD571EF112}" type="datetimeFigureOut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01B7B-C11A-4F65-8061-89DA45D3D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78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853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93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25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25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25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01B7B-C11A-4F65-8061-89DA45D3DB4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2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CA04-F672-43F6-BFAC-1A7F3F2CA51A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600A-FD5C-41EE-B0A1-B4C7F352ECEC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EA6D-5D06-47AA-B061-89DE46D83262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8AC-0D3A-4C1E-A8E8-6DCDC252A573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BE4C-05A8-49BF-8A43-D4BB7BB778A9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4AA1D-6711-4331-8496-088958BE5DE8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8728-7F65-4883-BB42-9E75642FE53E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4B43-CC25-47E4-BA70-CF702A9562D5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8DAA-E859-4FEF-BD3D-66C3BB70132F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84B8-BA7D-47BA-821A-81B45FC882F4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EACB-BC08-44A7-9C35-6EC914ED5C0D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4B2CD4C-0F18-4A8B-B5A7-E8E455C6D1B2}" type="datetime1">
              <a:rPr kumimoji="1" lang="ja-JP" altLang="en-US" smtClean="0"/>
              <a:t>2018/7/8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45F25B2-894E-4EAA-805F-8C85B6CABE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944216"/>
          </a:xfrm>
        </p:spPr>
        <p:txBody>
          <a:bodyPr>
            <a:noAutofit/>
          </a:bodyPr>
          <a:lstStyle/>
          <a:p>
            <a:r>
              <a:rPr kumimoji="1" lang="en-US" altLang="ja-JP" sz="6000" dirty="0" smtClean="0"/>
              <a:t/>
            </a:r>
            <a:br>
              <a:rPr kumimoji="1" lang="en-US" altLang="ja-JP" sz="6000" dirty="0" smtClean="0"/>
            </a:br>
            <a:r>
              <a:rPr kumimoji="1" lang="ja-JP" altLang="en-US" sz="6000" dirty="0" smtClean="0"/>
              <a:t>ｵｰﾊﾞｰﾅｲﾄﾊｲｸ（</a:t>
            </a:r>
            <a:r>
              <a:rPr kumimoji="1" lang="en-US" altLang="ja-JP" sz="6000" dirty="0" smtClean="0"/>
              <a:t>ONH</a:t>
            </a:r>
            <a:r>
              <a:rPr kumimoji="1" lang="ja-JP" altLang="en-US" sz="6000" dirty="0" smtClean="0"/>
              <a:t>）</a:t>
            </a:r>
            <a:r>
              <a:rPr lang="en-US" altLang="ja-JP" sz="6000" dirty="0"/>
              <a:t/>
            </a:r>
            <a:br>
              <a:rPr lang="en-US" altLang="ja-JP" sz="6000" dirty="0"/>
            </a:br>
            <a:r>
              <a:rPr kumimoji="1" lang="en-US" altLang="ja-JP" sz="6000" dirty="0" smtClean="0"/>
              <a:t>A</a:t>
            </a:r>
            <a:r>
              <a:rPr kumimoji="1" lang="ja-JP" altLang="en-US" sz="6000" dirty="0" smtClean="0"/>
              <a:t>　</a:t>
            </a:r>
            <a:r>
              <a:rPr kumimoji="1" lang="en-US" altLang="ja-JP" sz="6000" dirty="0" smtClean="0"/>
              <a:t>:</a:t>
            </a:r>
            <a:r>
              <a:rPr kumimoji="1" lang="ja-JP" altLang="en-US" sz="6000" dirty="0" smtClean="0"/>
              <a:t>　安全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944216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更なる安全項目の策定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中止マニュアル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緊急連絡網の設定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連絡網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1707"/>
            <a:ext cx="8496944" cy="521564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0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556792"/>
            <a:ext cx="8280919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●　配布物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デッキ</a:t>
            </a:r>
            <a:r>
              <a:rPr lang="ja-JP" altLang="en-US" sz="2800" dirty="0">
                <a:solidFill>
                  <a:schemeClr val="tx1"/>
                </a:solidFill>
              </a:rPr>
              <a:t>・・・</a:t>
            </a:r>
            <a:r>
              <a:rPr lang="ja-JP" altLang="en-US" sz="2800" dirty="0" smtClean="0">
                <a:solidFill>
                  <a:schemeClr val="tx1"/>
                </a:solidFill>
              </a:rPr>
              <a:t>星形キーホルダー、シリコンバンド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ゴール・・・完歩パン、飲み物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●　引き取り場所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青少年</a:t>
            </a:r>
            <a:r>
              <a:rPr lang="ja-JP" altLang="en-US" sz="2800" dirty="0">
                <a:solidFill>
                  <a:schemeClr val="tx1"/>
                </a:solidFill>
              </a:rPr>
              <a:t>センターに</a:t>
            </a:r>
            <a:r>
              <a:rPr lang="ja-JP" altLang="en-US" sz="2800" dirty="0" smtClean="0">
                <a:solidFill>
                  <a:schemeClr val="tx1"/>
                </a:solidFill>
              </a:rPr>
              <a:t>保管（学区ごと）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　８月１９日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</a:rPr>
              <a:t>日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９：００</a:t>
            </a:r>
            <a:r>
              <a:rPr lang="ja-JP" altLang="en-US" sz="2800" dirty="0" smtClean="0">
                <a:solidFill>
                  <a:schemeClr val="tx1"/>
                </a:solidFill>
              </a:rPr>
              <a:t>～　引き取り可能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</a:rPr>
              <a:t>●　各学区ごとに配布物の対処を行う。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例）翌日各参加者に持参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　中学校（近隣センター等）にて配布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中止時の配布物対処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4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71600" y="2384884"/>
            <a:ext cx="3384376" cy="2664296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地震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雨・</a:t>
            </a:r>
            <a:r>
              <a:rPr lang="ja-JP" altLang="en-US" sz="2800" dirty="0" smtClean="0">
                <a:solidFill>
                  <a:schemeClr val="tx1"/>
                </a:solidFill>
              </a:rPr>
              <a:t>雷・風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道路冠水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交通</a:t>
            </a:r>
            <a:r>
              <a:rPr lang="ja-JP" altLang="en-US" sz="2800" dirty="0" smtClean="0">
                <a:solidFill>
                  <a:schemeClr val="tx1"/>
                </a:solidFill>
              </a:rPr>
              <a:t>手段混乱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</a:rPr>
              <a:t>事件・事故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ONH</a:t>
            </a:r>
            <a:r>
              <a:rPr kumimoji="1" lang="ja-JP" altLang="en-US" dirty="0" smtClean="0"/>
              <a:t>中止判断基準</a:t>
            </a:r>
            <a:endParaRPr kumimoji="1" lang="ja-JP" altLang="en-US" dirty="0"/>
          </a:p>
        </p:txBody>
      </p:sp>
      <p:sp>
        <p:nvSpPr>
          <p:cNvPr id="4" name="右中かっこ 3"/>
          <p:cNvSpPr/>
          <p:nvPr/>
        </p:nvSpPr>
        <p:spPr>
          <a:xfrm>
            <a:off x="4039478" y="2276871"/>
            <a:ext cx="820554" cy="2863975"/>
          </a:xfrm>
          <a:prstGeom prst="rightBrace">
            <a:avLst>
              <a:gd name="adj1" fmla="val 8333"/>
              <a:gd name="adj2" fmla="val 313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076056" y="2276870"/>
            <a:ext cx="3384376" cy="19442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青少年相談員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　会長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　副会長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夏のつどい部</a:t>
            </a:r>
          </a:p>
          <a:p>
            <a:r>
              <a:rPr lang="ja-JP" altLang="en-US" sz="2400" dirty="0">
                <a:solidFill>
                  <a:schemeClr val="tx1"/>
                </a:solidFill>
              </a:rPr>
              <a:t>　部長、副部長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44008" y="4419182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開催判断は</a:t>
            </a:r>
            <a:endParaRPr kumimoji="1" lang="en-US" altLang="ja-JP" sz="2400" dirty="0" smtClean="0"/>
          </a:p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１６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: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００</a:t>
            </a:r>
            <a:r>
              <a:rPr kumimoji="1" lang="ja-JP" altLang="en-US" sz="2400" dirty="0" smtClean="0"/>
              <a:t>と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２０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: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００</a:t>
            </a:r>
            <a:r>
              <a:rPr kumimoji="1" lang="ja-JP" altLang="en-US" sz="2400" dirty="0" smtClean="0"/>
              <a:t>に行う。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中止判断の連絡があるまでは</a:t>
            </a:r>
            <a:r>
              <a:rPr kumimoji="1" lang="ja-JP" altLang="en-US" sz="2400" dirty="0" smtClean="0"/>
              <a:t>開催に向予定通りの動きを</a:t>
            </a:r>
            <a:r>
              <a:rPr lang="ja-JP" altLang="en-US" sz="2400" dirty="0" smtClean="0"/>
              <a:t>行う。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スタート後の中止判断は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２２：００</a:t>
            </a:r>
            <a:r>
              <a:rPr kumimoji="1" lang="ja-JP" altLang="en-US" sz="2400" dirty="0" smtClean="0"/>
              <a:t>とする。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97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提案：事前連絡準備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41646" y="4149080"/>
            <a:ext cx="8496944" cy="2304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/>
              <a:t>円滑な連絡を行うため本番前</a:t>
            </a:r>
            <a:r>
              <a:rPr lang="ja-JP" altLang="en-US" sz="2000" dirty="0" smtClean="0"/>
              <a:t>に参加者もしくは保護者に直接下記</a:t>
            </a:r>
            <a:r>
              <a:rPr lang="ja-JP" altLang="en-US" sz="2000" dirty="0"/>
              <a:t>を</a:t>
            </a:r>
            <a:r>
              <a:rPr lang="ja-JP" altLang="en-US" sz="2000" dirty="0" smtClean="0"/>
              <a:t>伝える①夏つどの概要説明と自分が担当であること</a:t>
            </a:r>
            <a:endParaRPr lang="en-US" altLang="ja-JP" sz="2000" dirty="0" smtClean="0"/>
          </a:p>
          <a:p>
            <a:r>
              <a:rPr lang="ja-JP" altLang="en-US" sz="2000" dirty="0" smtClean="0"/>
              <a:t>②夏つどは当日の条件によって中止</a:t>
            </a:r>
            <a:r>
              <a:rPr lang="ja-JP" altLang="en-US" sz="2000" dirty="0"/>
              <a:t>となる可能性がある</a:t>
            </a:r>
            <a:r>
              <a:rPr lang="ja-JP" altLang="en-US" sz="2000" dirty="0" smtClean="0"/>
              <a:t>こと</a:t>
            </a:r>
            <a:endParaRPr lang="ja-JP" altLang="en-US" sz="2000" dirty="0"/>
          </a:p>
          <a:p>
            <a:r>
              <a:rPr lang="ja-JP" altLang="en-US" sz="2000" dirty="0" smtClean="0"/>
              <a:t>③中止</a:t>
            </a:r>
            <a:r>
              <a:rPr lang="ja-JP" altLang="en-US" sz="2000" dirty="0"/>
              <a:t>となった場合は当本人から連絡をする</a:t>
            </a:r>
            <a:r>
              <a:rPr lang="ja-JP" altLang="en-US" sz="2000" dirty="0" smtClean="0"/>
              <a:t>こと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予備に学区</a:t>
            </a:r>
            <a:r>
              <a:rPr lang="ja-JP" altLang="en-US" sz="1600" dirty="0"/>
              <a:t>長情報も</a:t>
            </a:r>
            <a:r>
              <a:rPr lang="ja-JP" altLang="en-US" sz="1600" dirty="0" smtClean="0"/>
              <a:t>入れる</a:t>
            </a:r>
            <a:endParaRPr lang="ja-JP" altLang="en-US" sz="1600" dirty="0"/>
          </a:p>
          <a:p>
            <a:r>
              <a:rPr lang="ja-JP" altLang="en-US" sz="2000" dirty="0"/>
              <a:t>④</a:t>
            </a:r>
            <a:r>
              <a:rPr lang="ja-JP" altLang="en-US" sz="2000" dirty="0" smtClean="0"/>
              <a:t>中止に関する情報は、保護者の皆さまへ、しおり、ホームページの参照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を促す。　</a:t>
            </a:r>
            <a:r>
              <a:rPr lang="en-US" altLang="ja-JP" sz="2000" dirty="0" smtClean="0"/>
              <a:t>※QR</a:t>
            </a:r>
            <a:r>
              <a:rPr lang="ja-JP" altLang="en-US" sz="2000" dirty="0" smtClean="0"/>
              <a:t>コード記載。</a:t>
            </a:r>
            <a:endParaRPr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41646" y="2924944"/>
            <a:ext cx="8496944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/>
              <a:t>参加者決定</a:t>
            </a:r>
            <a:r>
              <a:rPr lang="ja-JP" altLang="en-US" sz="2000" dirty="0" smtClean="0"/>
              <a:t>以降、各学区</a:t>
            </a:r>
            <a:r>
              <a:rPr lang="ja-JP" altLang="en-US" sz="2000" dirty="0"/>
              <a:t>で受け持ち参加者を</a:t>
            </a:r>
            <a:r>
              <a:rPr lang="ja-JP" altLang="en-US" sz="2000" dirty="0" smtClean="0"/>
              <a:t>定める</a:t>
            </a:r>
            <a:endParaRPr lang="en-US" altLang="ja-JP" sz="2000" dirty="0" smtClean="0"/>
          </a:p>
          <a:p>
            <a:r>
              <a:rPr lang="ja-JP" altLang="en-US" sz="2000" dirty="0" smtClean="0"/>
              <a:t>早期</a:t>
            </a:r>
            <a:r>
              <a:rPr lang="ja-JP" altLang="en-US" sz="2000" dirty="0"/>
              <a:t>伝達を優先とするため</a:t>
            </a:r>
            <a:r>
              <a:rPr lang="ja-JP" altLang="en-US" sz="2000" dirty="0" smtClean="0"/>
              <a:t>、受け持ち人数は５</a:t>
            </a:r>
            <a:r>
              <a:rPr lang="ja-JP" altLang="en-US" sz="2000" dirty="0"/>
              <a:t>～１０件</a:t>
            </a:r>
            <a:r>
              <a:rPr lang="en-US" altLang="ja-JP" sz="2000" dirty="0"/>
              <a:t>/</a:t>
            </a:r>
            <a:r>
              <a:rPr lang="ja-JP" altLang="en-US" sz="2000" dirty="0"/>
              <a:t>人と</a:t>
            </a:r>
            <a:r>
              <a:rPr lang="ja-JP" altLang="en-US" sz="2000" dirty="0" smtClean="0"/>
              <a:t>する</a:t>
            </a:r>
            <a:endParaRPr lang="ja-JP" altLang="en-US" sz="2000" dirty="0"/>
          </a:p>
        </p:txBody>
      </p:sp>
      <p:sp>
        <p:nvSpPr>
          <p:cNvPr id="6" name="角丸四角形 5"/>
          <p:cNvSpPr/>
          <p:nvPr/>
        </p:nvSpPr>
        <p:spPr>
          <a:xfrm>
            <a:off x="323528" y="1916832"/>
            <a:ext cx="8496944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/>
              <a:t>各学区内で参加者との連絡担当者取り決め</a:t>
            </a:r>
          </a:p>
        </p:txBody>
      </p:sp>
      <p:sp>
        <p:nvSpPr>
          <p:cNvPr id="7" name="下矢印 6"/>
          <p:cNvSpPr/>
          <p:nvPr/>
        </p:nvSpPr>
        <p:spPr>
          <a:xfrm>
            <a:off x="4158070" y="2564904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158070" y="3789040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4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フリーフォーム 30"/>
          <p:cNvSpPr/>
          <p:nvPr/>
        </p:nvSpPr>
        <p:spPr>
          <a:xfrm>
            <a:off x="4932040" y="2392528"/>
            <a:ext cx="291169" cy="2770496"/>
          </a:xfrm>
          <a:custGeom>
            <a:avLst/>
            <a:gdLst>
              <a:gd name="connsiteX0" fmla="*/ 382138 w 395785"/>
              <a:gd name="connsiteY0" fmla="*/ 0 h 2770496"/>
              <a:gd name="connsiteX1" fmla="*/ 0 w 395785"/>
              <a:gd name="connsiteY1" fmla="*/ 0 h 2770496"/>
              <a:gd name="connsiteX2" fmla="*/ 0 w 395785"/>
              <a:gd name="connsiteY2" fmla="*/ 2770496 h 2770496"/>
              <a:gd name="connsiteX3" fmla="*/ 395785 w 395785"/>
              <a:gd name="connsiteY3" fmla="*/ 2770496 h 2770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785" h="2770496">
                <a:moveTo>
                  <a:pt x="382138" y="0"/>
                </a:moveTo>
                <a:lnTo>
                  <a:pt x="0" y="0"/>
                </a:lnTo>
                <a:lnTo>
                  <a:pt x="0" y="2770496"/>
                </a:lnTo>
                <a:lnTo>
                  <a:pt x="395785" y="2770496"/>
                </a:ln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4575137" y="3272907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4932040" y="4221088"/>
            <a:ext cx="77395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555776" y="1898606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995936" y="2204864"/>
            <a:ext cx="0" cy="1044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中止時連絡網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ｽﾀｰﾄ前後共通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  <p:sp>
        <p:nvSpPr>
          <p:cNvPr id="4" name="角丸四角形 3"/>
          <p:cNvSpPr/>
          <p:nvPr/>
        </p:nvSpPr>
        <p:spPr>
          <a:xfrm>
            <a:off x="3203848" y="1556792"/>
            <a:ext cx="1584176" cy="64807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ABCD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ｸﾞﾙｰﾌﾟﾘｰﾀﾞｰ</a:t>
            </a:r>
            <a:endParaRPr kumimoji="1" lang="ja-JP" altLang="en-US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21350" y="4221088"/>
            <a:ext cx="1440160" cy="493826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本部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177464" y="2984951"/>
            <a:ext cx="1584176" cy="575911"/>
          </a:xfrm>
          <a:prstGeom prst="round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ABCD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同行責任者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079193" y="2060848"/>
            <a:ext cx="1440160" cy="648072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同行歩行者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403648" y="4893087"/>
            <a:ext cx="1440160" cy="50405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行政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403648" y="5541160"/>
            <a:ext cx="1440160" cy="50405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賛助会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079193" y="2960948"/>
            <a:ext cx="1728192" cy="637405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n-ea"/>
              </a:rPr>
              <a:t>A-1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,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２、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B-1,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２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休憩所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080418" y="3909016"/>
            <a:ext cx="1440160" cy="62414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各救護車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5081374" y="4821079"/>
            <a:ext cx="1440160" cy="648072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各バイク隊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403648" y="1556792"/>
            <a:ext cx="1440160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中止指示者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51520" y="2708920"/>
            <a:ext cx="1656184" cy="13681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青少年相談員</a:t>
            </a:r>
          </a:p>
          <a:p>
            <a:r>
              <a:rPr lang="ja-JP" altLang="en-US" sz="1600" dirty="0">
                <a:solidFill>
                  <a:schemeClr val="tx1"/>
                </a:solidFill>
              </a:rPr>
              <a:t>　会長</a:t>
            </a: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夏</a:t>
            </a:r>
            <a:r>
              <a:rPr lang="ja-JP" altLang="en-US" sz="1600" dirty="0">
                <a:solidFill>
                  <a:schemeClr val="tx1"/>
                </a:solidFill>
              </a:rPr>
              <a:t>のつどい部</a:t>
            </a:r>
          </a:p>
          <a:p>
            <a:r>
              <a:rPr lang="ja-JP" altLang="en-US" sz="1600" dirty="0"/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部長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フリーフォーム 53"/>
          <p:cNvSpPr/>
          <p:nvPr/>
        </p:nvSpPr>
        <p:spPr>
          <a:xfrm>
            <a:off x="1911927" y="2219463"/>
            <a:ext cx="200891" cy="1137529"/>
          </a:xfrm>
          <a:custGeom>
            <a:avLst/>
            <a:gdLst>
              <a:gd name="connsiteX0" fmla="*/ 0 w 401782"/>
              <a:gd name="connsiteY0" fmla="*/ 1537854 h 1537854"/>
              <a:gd name="connsiteX1" fmla="*/ 401782 w 401782"/>
              <a:gd name="connsiteY1" fmla="*/ 1537854 h 1537854"/>
              <a:gd name="connsiteX2" fmla="*/ 401782 w 401782"/>
              <a:gd name="connsiteY2" fmla="*/ 0 h 153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782" h="1537854">
                <a:moveTo>
                  <a:pt x="0" y="1537854"/>
                </a:moveTo>
                <a:lnTo>
                  <a:pt x="401782" y="1537854"/>
                </a:lnTo>
                <a:lnTo>
                  <a:pt x="401782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987824" y="5569250"/>
            <a:ext cx="5385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保護者への連絡を最優先。伝達完了、参加</a:t>
            </a:r>
            <a:r>
              <a:rPr lang="ja-JP" altLang="en-US" dirty="0" smtClean="0">
                <a:solidFill>
                  <a:srgbClr val="FF0000"/>
                </a:solidFill>
              </a:rPr>
              <a:t>者を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全員帰宅させた後に役割毎に撤収作業。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救護車、バイクは基本的に連絡担当を持たず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撤収作業を行う。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81" name="フリーフォーム 80"/>
          <p:cNvSpPr/>
          <p:nvPr/>
        </p:nvSpPr>
        <p:spPr>
          <a:xfrm>
            <a:off x="1056904" y="4077073"/>
            <a:ext cx="344384" cy="1716116"/>
          </a:xfrm>
          <a:custGeom>
            <a:avLst/>
            <a:gdLst>
              <a:gd name="connsiteX0" fmla="*/ 0 w 344384"/>
              <a:gd name="connsiteY0" fmla="*/ 0 h 1353787"/>
              <a:gd name="connsiteX1" fmla="*/ 0 w 344384"/>
              <a:gd name="connsiteY1" fmla="*/ 1353787 h 1353787"/>
              <a:gd name="connsiteX2" fmla="*/ 344384 w 344384"/>
              <a:gd name="connsiteY2" fmla="*/ 1353787 h 135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84" h="1353787">
                <a:moveTo>
                  <a:pt x="0" y="0"/>
                </a:moveTo>
                <a:lnTo>
                  <a:pt x="0" y="1353787"/>
                </a:lnTo>
                <a:lnTo>
                  <a:pt x="344384" y="1353787"/>
                </a:ln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直線コネクタ 82"/>
          <p:cNvCxnSpPr>
            <a:endCxn id="11" idx="1"/>
          </p:cNvCxnSpPr>
          <p:nvPr/>
        </p:nvCxnSpPr>
        <p:spPr>
          <a:xfrm>
            <a:off x="1056904" y="5145115"/>
            <a:ext cx="34674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フローチャート : 結合子 93"/>
          <p:cNvSpPr/>
          <p:nvPr/>
        </p:nvSpPr>
        <p:spPr>
          <a:xfrm>
            <a:off x="3074519" y="3083421"/>
            <a:ext cx="288032" cy="288032"/>
          </a:xfrm>
          <a:prstGeom prst="flowChartConnector">
            <a:avLst/>
          </a:prstGeom>
          <a:solidFill>
            <a:srgbClr val="FF99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⑯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9" name="フローチャート : 結合子 98"/>
          <p:cNvSpPr/>
          <p:nvPr/>
        </p:nvSpPr>
        <p:spPr>
          <a:xfrm>
            <a:off x="3074519" y="1742738"/>
            <a:ext cx="288032" cy="288032"/>
          </a:xfrm>
          <a:prstGeom prst="flowChartConnector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４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1058887" y="4479454"/>
            <a:ext cx="34674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8001099" y="1960495"/>
            <a:ext cx="792088" cy="377449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加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者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保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護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者</a:t>
            </a:r>
            <a:endParaRPr kumimoji="1" lang="ja-JP" altLang="en-US" dirty="0"/>
          </a:p>
        </p:txBody>
      </p:sp>
      <p:cxnSp>
        <p:nvCxnSpPr>
          <p:cNvPr id="45" name="直線矢印コネクタ 44"/>
          <p:cNvCxnSpPr>
            <a:stCxn id="10" idx="3"/>
          </p:cNvCxnSpPr>
          <p:nvPr/>
        </p:nvCxnSpPr>
        <p:spPr>
          <a:xfrm>
            <a:off x="6519353" y="2384884"/>
            <a:ext cx="148174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V="1">
            <a:off x="6807385" y="3272906"/>
            <a:ext cx="1193714" cy="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6864182" y="3909016"/>
            <a:ext cx="792088" cy="154940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撤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収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作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業</a:t>
            </a:r>
            <a:endParaRPr kumimoji="1" lang="ja-JP" altLang="en-US" dirty="0"/>
          </a:p>
        </p:txBody>
      </p:sp>
      <p:cxnSp>
        <p:nvCxnSpPr>
          <p:cNvPr id="33" name="直線矢印コネクタ 32"/>
          <p:cNvCxnSpPr>
            <a:stCxn id="28" idx="3"/>
          </p:cNvCxnSpPr>
          <p:nvPr/>
        </p:nvCxnSpPr>
        <p:spPr>
          <a:xfrm>
            <a:off x="6520578" y="4221088"/>
            <a:ext cx="343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6516216" y="5119131"/>
            <a:ext cx="343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54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556792"/>
            <a:ext cx="8280919" cy="4896544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基本マニュアル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</a:rPr>
              <a:t>①　会長、夏つど役員による中止判断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②　中止決定以降は夏つど中止指示者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神長副会長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</a:rPr>
              <a:t>から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グループリーダーに連絡あり。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</a:rPr>
              <a:t>③　グループリーダーは連絡網に沿って伝達。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④　各学区で参加者、</a:t>
            </a:r>
            <a:r>
              <a:rPr kumimoji="1" lang="ja-JP" altLang="en-US" dirty="0" smtClean="0">
                <a:solidFill>
                  <a:schemeClr val="tx1"/>
                </a:solidFill>
              </a:rPr>
              <a:t>保護者に中止連絡。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（事前に各学区で取り決めた連絡担当者が保護者へ中止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連絡、参加者を帰宅させること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を伝える）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⑤　</a:t>
            </a:r>
            <a:r>
              <a:rPr lang="ja-JP" altLang="en-US" dirty="0" smtClean="0">
                <a:solidFill>
                  <a:srgbClr val="FF0000"/>
                </a:solidFill>
              </a:rPr>
              <a:t>参加者の所在</a:t>
            </a:r>
            <a:r>
              <a:rPr kumimoji="1" lang="ja-JP" altLang="en-US" dirty="0" smtClean="0">
                <a:solidFill>
                  <a:srgbClr val="FF0000"/>
                </a:solidFill>
              </a:rPr>
              <a:t>確認を最優先</a:t>
            </a:r>
            <a:r>
              <a:rPr lang="ja-JP" altLang="en-US" dirty="0">
                <a:solidFill>
                  <a:srgbClr val="FF0000"/>
                </a:solidFill>
              </a:rPr>
              <a:t>（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チェック方法は別紙を活用）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各学区で全ての保護者連絡、参加者帰宅指示が完了後に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　中止指示者に完了連絡を行う。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スタート前中止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0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角丸四角形 407"/>
          <p:cNvSpPr/>
          <p:nvPr/>
        </p:nvSpPr>
        <p:spPr>
          <a:xfrm>
            <a:off x="6782710" y="3067232"/>
            <a:ext cx="1389690" cy="1032865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休憩所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/>
          <a:lstStyle/>
          <a:p>
            <a:r>
              <a:rPr kumimoji="1" lang="ja-JP" altLang="en-US" dirty="0" smtClean="0"/>
              <a:t>スタート前中止イメージ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327745" y="3014824"/>
            <a:ext cx="3927426" cy="2065730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ja-JP" altLang="en-US" dirty="0" smtClean="0">
                <a:solidFill>
                  <a:schemeClr val="tx1"/>
                </a:solidFill>
              </a:rPr>
              <a:t>各学区集合場所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699792" y="3978498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17" name="フローチャート : 抜出し 16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587331" y="3978498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20" name="フローチャート : 抜出し 19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4780226" y="4003573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23" name="フローチャート : 抜出し 22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7304125" y="3528383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26" name="フローチャート : 抜出し 25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69" name="直線コネクタ 368"/>
          <p:cNvCxnSpPr/>
          <p:nvPr/>
        </p:nvCxnSpPr>
        <p:spPr>
          <a:xfrm>
            <a:off x="411629" y="6597352"/>
            <a:ext cx="849694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/>
          <p:cNvGrpSpPr/>
          <p:nvPr/>
        </p:nvGrpSpPr>
        <p:grpSpPr>
          <a:xfrm>
            <a:off x="1608540" y="1202834"/>
            <a:ext cx="1227445" cy="966340"/>
            <a:chOff x="1608540" y="1099468"/>
            <a:chExt cx="1227445" cy="966340"/>
          </a:xfrm>
        </p:grpSpPr>
        <p:sp>
          <p:nvSpPr>
            <p:cNvPr id="4" name="二等辺三角形 3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45" name="グループ化 344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355" name="フローチャート : 抜出し 354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356" name="円/楕円 355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346" name="グループ化 345"/>
          <p:cNvGrpSpPr/>
          <p:nvPr/>
        </p:nvGrpSpPr>
        <p:grpSpPr>
          <a:xfrm>
            <a:off x="1547664" y="2285647"/>
            <a:ext cx="338031" cy="439770"/>
            <a:chOff x="3275856" y="2420888"/>
            <a:chExt cx="360040" cy="486916"/>
          </a:xfrm>
        </p:grpSpPr>
        <p:sp>
          <p:nvSpPr>
            <p:cNvPr id="353" name="フローチャート : 抜出し 352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円/楕円 353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7" name="グループ化 346"/>
          <p:cNvGrpSpPr/>
          <p:nvPr/>
        </p:nvGrpSpPr>
        <p:grpSpPr>
          <a:xfrm>
            <a:off x="3065761" y="2310425"/>
            <a:ext cx="338031" cy="439770"/>
            <a:chOff x="3275856" y="2420888"/>
            <a:chExt cx="360040" cy="486916"/>
          </a:xfrm>
        </p:grpSpPr>
        <p:sp>
          <p:nvSpPr>
            <p:cNvPr id="351" name="フローチャート : 抜出し 350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円/楕円 351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8" name="グループ化 347"/>
          <p:cNvGrpSpPr/>
          <p:nvPr/>
        </p:nvGrpSpPr>
        <p:grpSpPr>
          <a:xfrm>
            <a:off x="4211960" y="3172326"/>
            <a:ext cx="338031" cy="439770"/>
            <a:chOff x="3275856" y="2420888"/>
            <a:chExt cx="360040" cy="486916"/>
          </a:xfrm>
        </p:grpSpPr>
        <p:sp>
          <p:nvSpPr>
            <p:cNvPr id="349" name="フローチャート : 抜出し 348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円/楕円 349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2" name="テキスト ボックス 371"/>
          <p:cNvSpPr txBox="1"/>
          <p:nvPr/>
        </p:nvSpPr>
        <p:spPr>
          <a:xfrm>
            <a:off x="7304125" y="6309320"/>
            <a:ext cx="1318707" cy="36933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+mj-ea"/>
                <a:ea typeface="+mj-ea"/>
              </a:rPr>
              <a:t>PM </a:t>
            </a:r>
            <a:r>
              <a:rPr kumimoji="1" lang="ja-JP" altLang="en-US" b="1" dirty="0" smtClean="0">
                <a:latin typeface="+mj-ea"/>
                <a:ea typeface="+mj-ea"/>
              </a:rPr>
              <a:t>０８</a:t>
            </a:r>
            <a:r>
              <a:rPr kumimoji="1" lang="en-US" altLang="ja-JP" b="1" dirty="0" smtClean="0">
                <a:latin typeface="+mj-ea"/>
                <a:ea typeface="+mj-ea"/>
              </a:rPr>
              <a:t>:</a:t>
            </a:r>
            <a:r>
              <a:rPr lang="ja-JP" altLang="en-US" b="1" dirty="0">
                <a:latin typeface="+mj-ea"/>
                <a:ea typeface="+mj-ea"/>
              </a:rPr>
              <a:t>００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grpSp>
        <p:nvGrpSpPr>
          <p:cNvPr id="387" name="グループ化 386"/>
          <p:cNvGrpSpPr/>
          <p:nvPr/>
        </p:nvGrpSpPr>
        <p:grpSpPr>
          <a:xfrm>
            <a:off x="3128531" y="1202834"/>
            <a:ext cx="1227445" cy="966340"/>
            <a:chOff x="1608540" y="1099468"/>
            <a:chExt cx="1227445" cy="966340"/>
          </a:xfrm>
        </p:grpSpPr>
        <p:sp>
          <p:nvSpPr>
            <p:cNvPr id="388" name="二等辺三角形 387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9" name="正方形/長方形 388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90" name="グループ化 389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391" name="フローチャート : 抜出し 390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392" name="円/楕円 391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393" name="グループ化 392"/>
          <p:cNvGrpSpPr/>
          <p:nvPr/>
        </p:nvGrpSpPr>
        <p:grpSpPr>
          <a:xfrm>
            <a:off x="4716016" y="1190865"/>
            <a:ext cx="1227445" cy="966340"/>
            <a:chOff x="1608540" y="1099468"/>
            <a:chExt cx="1227445" cy="966340"/>
          </a:xfrm>
        </p:grpSpPr>
        <p:sp>
          <p:nvSpPr>
            <p:cNvPr id="394" name="二等辺三角形 393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正方形/長方形 394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96" name="グループ化 395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397" name="フローチャート : 抜出し 396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398" name="円/楕円 397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399" name="グループ化 398"/>
          <p:cNvGrpSpPr/>
          <p:nvPr/>
        </p:nvGrpSpPr>
        <p:grpSpPr>
          <a:xfrm>
            <a:off x="5267700" y="3308498"/>
            <a:ext cx="338031" cy="439770"/>
            <a:chOff x="3275856" y="2420888"/>
            <a:chExt cx="360040" cy="486916"/>
          </a:xfrm>
        </p:grpSpPr>
        <p:sp>
          <p:nvSpPr>
            <p:cNvPr id="400" name="フローチャート : 抜出し 399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1" name="円/楕円 400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02" name="グループ化 401"/>
          <p:cNvGrpSpPr/>
          <p:nvPr/>
        </p:nvGrpSpPr>
        <p:grpSpPr>
          <a:xfrm>
            <a:off x="6372200" y="1190865"/>
            <a:ext cx="1227445" cy="966340"/>
            <a:chOff x="1608540" y="1099468"/>
            <a:chExt cx="1227445" cy="966340"/>
          </a:xfrm>
        </p:grpSpPr>
        <p:sp>
          <p:nvSpPr>
            <p:cNvPr id="403" name="二等辺三角形 402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4" name="正方形/長方形 403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5" name="グループ化 404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406" name="フローチャート : 抜出し 405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407" name="円/楕円 406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cxnSp>
        <p:nvCxnSpPr>
          <p:cNvPr id="10" name="直線矢印コネクタ 9"/>
          <p:cNvCxnSpPr>
            <a:stCxn id="18" idx="0"/>
          </p:cNvCxnSpPr>
          <p:nvPr/>
        </p:nvCxnSpPr>
        <p:spPr>
          <a:xfrm flipH="1" flipV="1">
            <a:off x="2391278" y="2169174"/>
            <a:ext cx="488534" cy="18093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直線矢印コネクタ 408"/>
          <p:cNvCxnSpPr>
            <a:stCxn id="21" idx="0"/>
            <a:endCxn id="389" idx="2"/>
          </p:cNvCxnSpPr>
          <p:nvPr/>
        </p:nvCxnSpPr>
        <p:spPr>
          <a:xfrm flipH="1" flipV="1">
            <a:off x="3742253" y="2169174"/>
            <a:ext cx="25098" cy="18093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矢印コネクタ 409"/>
          <p:cNvCxnSpPr>
            <a:stCxn id="24" idx="7"/>
            <a:endCxn id="395" idx="2"/>
          </p:cNvCxnSpPr>
          <p:nvPr/>
        </p:nvCxnSpPr>
        <p:spPr>
          <a:xfrm flipV="1">
            <a:off x="5036622" y="2157205"/>
            <a:ext cx="293116" cy="18780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直線矢印コネクタ 410"/>
          <p:cNvCxnSpPr>
            <a:stCxn id="27" idx="1"/>
          </p:cNvCxnSpPr>
          <p:nvPr/>
        </p:nvCxnSpPr>
        <p:spPr>
          <a:xfrm flipH="1" flipV="1">
            <a:off x="6995609" y="2157205"/>
            <a:ext cx="412160" cy="1402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フリーフォーム 154"/>
          <p:cNvSpPr/>
          <p:nvPr/>
        </p:nvSpPr>
        <p:spPr>
          <a:xfrm>
            <a:off x="1760561" y="2177826"/>
            <a:ext cx="939231" cy="1832308"/>
          </a:xfrm>
          <a:custGeom>
            <a:avLst/>
            <a:gdLst>
              <a:gd name="connsiteX0" fmla="*/ 0 w 982639"/>
              <a:gd name="connsiteY0" fmla="*/ 627797 h 2265528"/>
              <a:gd name="connsiteX1" fmla="*/ 982639 w 982639"/>
              <a:gd name="connsiteY1" fmla="*/ 2265528 h 2265528"/>
              <a:gd name="connsiteX2" fmla="*/ 436729 w 982639"/>
              <a:gd name="connsiteY2" fmla="*/ 0 h 226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639" h="2265528">
                <a:moveTo>
                  <a:pt x="0" y="627797"/>
                </a:moveTo>
                <a:lnTo>
                  <a:pt x="982639" y="2265528"/>
                </a:lnTo>
                <a:lnTo>
                  <a:pt x="436729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フリーフォーム 155"/>
          <p:cNvSpPr/>
          <p:nvPr/>
        </p:nvSpPr>
        <p:spPr>
          <a:xfrm>
            <a:off x="3248168" y="2157205"/>
            <a:ext cx="339164" cy="1821293"/>
          </a:xfrm>
          <a:custGeom>
            <a:avLst/>
            <a:gdLst>
              <a:gd name="connsiteX0" fmla="*/ 0 w 464024"/>
              <a:gd name="connsiteY0" fmla="*/ 545911 h 2115403"/>
              <a:gd name="connsiteX1" fmla="*/ 464024 w 464024"/>
              <a:gd name="connsiteY1" fmla="*/ 2115403 h 2115403"/>
              <a:gd name="connsiteX2" fmla="*/ 409432 w 464024"/>
              <a:gd name="connsiteY2" fmla="*/ 0 h 2115403"/>
              <a:gd name="connsiteX3" fmla="*/ 409432 w 464024"/>
              <a:gd name="connsiteY3" fmla="*/ 0 h 2115403"/>
              <a:gd name="connsiteX0" fmla="*/ 0 w 429462"/>
              <a:gd name="connsiteY0" fmla="*/ 704429 h 2115403"/>
              <a:gd name="connsiteX1" fmla="*/ 429462 w 429462"/>
              <a:gd name="connsiteY1" fmla="*/ 2115403 h 2115403"/>
              <a:gd name="connsiteX2" fmla="*/ 374870 w 429462"/>
              <a:gd name="connsiteY2" fmla="*/ 0 h 2115403"/>
              <a:gd name="connsiteX3" fmla="*/ 374870 w 429462"/>
              <a:gd name="connsiteY3" fmla="*/ 0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462" h="2115403">
                <a:moveTo>
                  <a:pt x="0" y="704429"/>
                </a:moveTo>
                <a:lnTo>
                  <a:pt x="429462" y="2115403"/>
                </a:lnTo>
                <a:lnTo>
                  <a:pt x="374870" y="0"/>
                </a:lnTo>
                <a:lnTo>
                  <a:pt x="374870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フリーフォーム 160"/>
          <p:cNvSpPr/>
          <p:nvPr/>
        </p:nvSpPr>
        <p:spPr>
          <a:xfrm>
            <a:off x="4421875" y="2205121"/>
            <a:ext cx="750626" cy="1719618"/>
          </a:xfrm>
          <a:custGeom>
            <a:avLst/>
            <a:gdLst>
              <a:gd name="connsiteX0" fmla="*/ 0 w 750626"/>
              <a:gd name="connsiteY0" fmla="*/ 1501254 h 1719618"/>
              <a:gd name="connsiteX1" fmla="*/ 136477 w 750626"/>
              <a:gd name="connsiteY1" fmla="*/ 1719618 h 1719618"/>
              <a:gd name="connsiteX2" fmla="*/ 750626 w 750626"/>
              <a:gd name="connsiteY2" fmla="*/ 0 h 1719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0626" h="1719618">
                <a:moveTo>
                  <a:pt x="0" y="1501254"/>
                </a:moveTo>
                <a:lnTo>
                  <a:pt x="136477" y="1719618"/>
                </a:lnTo>
                <a:lnTo>
                  <a:pt x="750626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フリーフォーム 162"/>
          <p:cNvSpPr/>
          <p:nvPr/>
        </p:nvSpPr>
        <p:spPr>
          <a:xfrm>
            <a:off x="5240740" y="2177826"/>
            <a:ext cx="1583141" cy="1924334"/>
          </a:xfrm>
          <a:custGeom>
            <a:avLst/>
            <a:gdLst>
              <a:gd name="connsiteX0" fmla="*/ 177421 w 1583141"/>
              <a:gd name="connsiteY0" fmla="*/ 1569492 h 1924334"/>
              <a:gd name="connsiteX1" fmla="*/ 0 w 1583141"/>
              <a:gd name="connsiteY1" fmla="*/ 1924334 h 1924334"/>
              <a:gd name="connsiteX2" fmla="*/ 1583141 w 1583141"/>
              <a:gd name="connsiteY2" fmla="*/ 0 h 192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3141" h="1924334">
                <a:moveTo>
                  <a:pt x="177421" y="1569492"/>
                </a:moveTo>
                <a:lnTo>
                  <a:pt x="0" y="1924334"/>
                </a:lnTo>
                <a:lnTo>
                  <a:pt x="1583141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2" name="角丸四角形 411"/>
          <p:cNvSpPr/>
          <p:nvPr/>
        </p:nvSpPr>
        <p:spPr>
          <a:xfrm>
            <a:off x="488903" y="4331059"/>
            <a:ext cx="1389690" cy="1032865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救護</a:t>
            </a:r>
            <a:r>
              <a:rPr lang="ja-JP" altLang="en-US" dirty="0">
                <a:solidFill>
                  <a:schemeClr val="tx1"/>
                </a:solidFill>
              </a:rPr>
              <a:t>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3" name="角丸四角形 412"/>
          <p:cNvSpPr/>
          <p:nvPr/>
        </p:nvSpPr>
        <p:spPr>
          <a:xfrm>
            <a:off x="496005" y="5476582"/>
            <a:ext cx="1389690" cy="1032865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バイク隊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414" name="グループ化 413"/>
          <p:cNvGrpSpPr/>
          <p:nvPr/>
        </p:nvGrpSpPr>
        <p:grpSpPr>
          <a:xfrm>
            <a:off x="1018601" y="4756502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415" name="フローチャート : 抜出し 414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6" name="円/楕円 415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7" name="グループ化 416"/>
          <p:cNvGrpSpPr/>
          <p:nvPr/>
        </p:nvGrpSpPr>
        <p:grpSpPr>
          <a:xfrm>
            <a:off x="1010830" y="5836622"/>
            <a:ext cx="360040" cy="486916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418" name="フローチャート : 抜出し 417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9" name="円/楕円 418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4" name="フリーフォーム 163"/>
          <p:cNvSpPr/>
          <p:nvPr/>
        </p:nvSpPr>
        <p:spPr>
          <a:xfrm>
            <a:off x="1883391" y="4852787"/>
            <a:ext cx="286603" cy="1214651"/>
          </a:xfrm>
          <a:custGeom>
            <a:avLst/>
            <a:gdLst>
              <a:gd name="connsiteX0" fmla="*/ 0 w 286603"/>
              <a:gd name="connsiteY0" fmla="*/ 0 h 1214651"/>
              <a:gd name="connsiteX1" fmla="*/ 286603 w 286603"/>
              <a:gd name="connsiteY1" fmla="*/ 0 h 1214651"/>
              <a:gd name="connsiteX2" fmla="*/ 286603 w 286603"/>
              <a:gd name="connsiteY2" fmla="*/ 1214651 h 1214651"/>
              <a:gd name="connsiteX3" fmla="*/ 13648 w 286603"/>
              <a:gd name="connsiteY3" fmla="*/ 1214651 h 1214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1214651">
                <a:moveTo>
                  <a:pt x="0" y="0"/>
                </a:moveTo>
                <a:lnTo>
                  <a:pt x="286603" y="0"/>
                </a:lnTo>
                <a:lnTo>
                  <a:pt x="286603" y="1214651"/>
                </a:lnTo>
                <a:lnTo>
                  <a:pt x="13648" y="1214651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フリーフォーム 166"/>
          <p:cNvSpPr/>
          <p:nvPr/>
        </p:nvSpPr>
        <p:spPr>
          <a:xfrm>
            <a:off x="2169994" y="5439641"/>
            <a:ext cx="5281684" cy="0"/>
          </a:xfrm>
          <a:custGeom>
            <a:avLst/>
            <a:gdLst>
              <a:gd name="connsiteX0" fmla="*/ 0 w 5281684"/>
              <a:gd name="connsiteY0" fmla="*/ 0 h 0"/>
              <a:gd name="connsiteX1" fmla="*/ 5281684 w 528168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81684">
                <a:moveTo>
                  <a:pt x="0" y="0"/>
                </a:moveTo>
                <a:lnTo>
                  <a:pt x="5281684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0" name="直線矢印コネクタ 169"/>
          <p:cNvCxnSpPr>
            <a:stCxn id="167" idx="1"/>
          </p:cNvCxnSpPr>
          <p:nvPr/>
        </p:nvCxnSpPr>
        <p:spPr>
          <a:xfrm flipV="1">
            <a:off x="7451678" y="4219597"/>
            <a:ext cx="0" cy="12200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正方形/長方形 173"/>
          <p:cNvSpPr/>
          <p:nvPr/>
        </p:nvSpPr>
        <p:spPr>
          <a:xfrm>
            <a:off x="3754802" y="5243418"/>
            <a:ext cx="2888869" cy="3771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休憩所のフォロー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628800"/>
            <a:ext cx="8280919" cy="504056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基本マニュアル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</a:rPr>
              <a:t>①　会長、夏つど役員に</a:t>
            </a:r>
            <a:r>
              <a:rPr lang="ja-JP" altLang="en-US" dirty="0" smtClean="0">
                <a:solidFill>
                  <a:schemeClr val="tx1"/>
                </a:solidFill>
              </a:rPr>
              <a:t>より</a:t>
            </a:r>
            <a:r>
              <a:rPr lang="ja-JP" altLang="en-US" dirty="0" smtClean="0">
                <a:solidFill>
                  <a:srgbClr val="FF0000"/>
                </a:solidFill>
              </a:rPr>
              <a:t>２２：００</a:t>
            </a:r>
            <a:r>
              <a:rPr lang="ja-JP" altLang="en-US" dirty="0" smtClean="0">
                <a:solidFill>
                  <a:schemeClr val="tx1"/>
                </a:solidFill>
              </a:rPr>
              <a:t>までに</a:t>
            </a:r>
            <a:r>
              <a:rPr kumimoji="1" lang="ja-JP" altLang="en-US" dirty="0" smtClean="0">
                <a:solidFill>
                  <a:schemeClr val="tx1"/>
                </a:solidFill>
              </a:rPr>
              <a:t>中止判断。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②　中止決定以降は夏つど中止指示者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神長副会長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</a:rPr>
              <a:t>から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グループリーダーに連絡あり。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</a:rPr>
              <a:t>③　スタート前のグループは連絡網に沿って伝達。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④　</a:t>
            </a:r>
            <a:r>
              <a:rPr lang="ja-JP" altLang="en-US" dirty="0">
                <a:solidFill>
                  <a:schemeClr val="tx1"/>
                </a:solidFill>
              </a:rPr>
              <a:t>参加者の所在確認を最優先（チェック方法は別紙を活用）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　各学区で全ての保護者連絡、参加者帰宅指示が完了後に</a:t>
            </a:r>
            <a:endParaRPr lang="en-US" altLang="ja-JP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　中止指示者に完了連絡を行う。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⑤　</a:t>
            </a:r>
            <a:r>
              <a:rPr lang="ja-JP" altLang="en-US" dirty="0" smtClean="0">
                <a:solidFill>
                  <a:srgbClr val="FF0000"/>
                </a:solidFill>
              </a:rPr>
              <a:t>スタートしているグループは状況によって緊急避難場所を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使いながら</a:t>
            </a:r>
            <a:r>
              <a:rPr kumimoji="1" lang="ja-JP" altLang="en-US" dirty="0" smtClean="0">
                <a:solidFill>
                  <a:srgbClr val="FF0000"/>
                </a:solidFill>
              </a:rPr>
              <a:t>富勢東へ進み、到着後に保護者に連絡を行う。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</a:rPr>
              <a:t>⑥　富勢東で待機し、本部決定を待つ。　</a:t>
            </a:r>
            <a:r>
              <a:rPr lang="ja-JP" altLang="en-US" dirty="0" smtClean="0">
                <a:solidFill>
                  <a:srgbClr val="FF0000"/>
                </a:solidFill>
              </a:rPr>
              <a:t>決定後は保護者に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連絡を行う。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スタート後中止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6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スタート後の中止判断時刻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1" y="1988839"/>
            <a:ext cx="8640960" cy="4625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5724128" y="3474784"/>
            <a:ext cx="1008112" cy="2880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987824" y="5038810"/>
            <a:ext cx="1080120" cy="2880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211960" y="3913524"/>
            <a:ext cx="1224136" cy="387991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マルキン</a:t>
            </a:r>
            <a:endParaRPr kumimoji="1"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7380312" y="2348880"/>
            <a:ext cx="1224136" cy="387991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集合</a:t>
            </a:r>
            <a:endParaRPr kumimoji="1"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342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/>
          <a:lstStyle/>
          <a:p>
            <a:r>
              <a:rPr kumimoji="1" lang="ja-JP" altLang="en-US" dirty="0" smtClean="0"/>
              <a:t>スタート後中止イメージ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835696" y="5074616"/>
            <a:ext cx="5131019" cy="153959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富勢東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23" name="直線矢印コネクタ 222"/>
          <p:cNvCxnSpPr/>
          <p:nvPr/>
        </p:nvCxnSpPr>
        <p:spPr>
          <a:xfrm>
            <a:off x="1055819" y="5949280"/>
            <a:ext cx="6941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2" name="グループ化 361"/>
          <p:cNvGrpSpPr/>
          <p:nvPr/>
        </p:nvGrpSpPr>
        <p:grpSpPr>
          <a:xfrm>
            <a:off x="601326" y="4152407"/>
            <a:ext cx="4158459" cy="846789"/>
            <a:chOff x="1301190" y="3916474"/>
            <a:chExt cx="4898590" cy="1189856"/>
          </a:xfrm>
        </p:grpSpPr>
        <p:grpSp>
          <p:nvGrpSpPr>
            <p:cNvPr id="225" name="グループ化 224"/>
            <p:cNvGrpSpPr/>
            <p:nvPr/>
          </p:nvGrpSpPr>
          <p:grpSpPr>
            <a:xfrm>
              <a:off x="1362222" y="4039344"/>
              <a:ext cx="4814676" cy="973832"/>
              <a:chOff x="1158758" y="3861048"/>
              <a:chExt cx="4814676" cy="973832"/>
            </a:xfrm>
          </p:grpSpPr>
          <p:grpSp>
            <p:nvGrpSpPr>
              <p:cNvPr id="226" name="グループ化 225"/>
              <p:cNvGrpSpPr/>
              <p:nvPr/>
            </p:nvGrpSpPr>
            <p:grpSpPr>
              <a:xfrm>
                <a:off x="1158758" y="3861048"/>
                <a:ext cx="817240" cy="944116"/>
                <a:chOff x="2314600" y="1709192"/>
                <a:chExt cx="817240" cy="944116"/>
              </a:xfrm>
            </p:grpSpPr>
            <p:grpSp>
              <p:nvGrpSpPr>
                <p:cNvPr id="279" name="グループ化 278"/>
                <p:cNvGrpSpPr/>
                <p:nvPr/>
              </p:nvGrpSpPr>
              <p:grpSpPr>
                <a:xfrm>
                  <a:off x="2314600" y="1709192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289" name="フローチャート : 抜出し 288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90" name="円/楕円 289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80" name="グループ化 279"/>
                <p:cNvGrpSpPr/>
                <p:nvPr/>
              </p:nvGrpSpPr>
              <p:grpSpPr>
                <a:xfrm>
                  <a:off x="2467000" y="18615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87" name="フローチャート : 抜出し 286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88" name="円/楕円 287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81" name="グループ化 280"/>
                <p:cNvGrpSpPr/>
                <p:nvPr/>
              </p:nvGrpSpPr>
              <p:grpSpPr>
                <a:xfrm>
                  <a:off x="2619400" y="20139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85" name="フローチャート : 抜出し 284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86" name="円/楕円 285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82" name="グループ化 281"/>
                <p:cNvGrpSpPr/>
                <p:nvPr/>
              </p:nvGrpSpPr>
              <p:grpSpPr>
                <a:xfrm>
                  <a:off x="2771800" y="21663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83" name="フローチャート : 抜出し 282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84" name="円/楕円 283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27" name="グループ化 226"/>
              <p:cNvGrpSpPr/>
              <p:nvPr/>
            </p:nvGrpSpPr>
            <p:grpSpPr>
              <a:xfrm>
                <a:off x="2166870" y="3890764"/>
                <a:ext cx="817240" cy="944116"/>
                <a:chOff x="1649376" y="5110708"/>
                <a:chExt cx="817240" cy="944116"/>
              </a:xfrm>
            </p:grpSpPr>
            <p:grpSp>
              <p:nvGrpSpPr>
                <p:cNvPr id="267" name="グループ化 266"/>
                <p:cNvGrpSpPr/>
                <p:nvPr/>
              </p:nvGrpSpPr>
              <p:grpSpPr>
                <a:xfrm>
                  <a:off x="1649376" y="51107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77" name="フローチャート : 抜出し 276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8" name="円/楕円 277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68" name="グループ化 267"/>
                <p:cNvGrpSpPr/>
                <p:nvPr/>
              </p:nvGrpSpPr>
              <p:grpSpPr>
                <a:xfrm>
                  <a:off x="1801776" y="5263108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275" name="フローチャート : 抜出し 274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6" name="円/楕円 275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69" name="グループ化 268"/>
                <p:cNvGrpSpPr/>
                <p:nvPr/>
              </p:nvGrpSpPr>
              <p:grpSpPr>
                <a:xfrm>
                  <a:off x="1954176" y="54155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73" name="フローチャート : 抜出し 272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4" name="円/楕円 273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70" name="グループ化 269"/>
                <p:cNvGrpSpPr/>
                <p:nvPr/>
              </p:nvGrpSpPr>
              <p:grpSpPr>
                <a:xfrm>
                  <a:off x="2106576" y="55679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71" name="フローチャート : 抜出し 270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2" name="円/楕円 271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28" name="グループ化 227"/>
              <p:cNvGrpSpPr/>
              <p:nvPr/>
            </p:nvGrpSpPr>
            <p:grpSpPr>
              <a:xfrm>
                <a:off x="3102974" y="3884290"/>
                <a:ext cx="817240" cy="944116"/>
                <a:chOff x="3206200" y="4429100"/>
                <a:chExt cx="817240" cy="944116"/>
              </a:xfrm>
            </p:grpSpPr>
            <p:grpSp>
              <p:nvGrpSpPr>
                <p:cNvPr id="255" name="グループ化 254"/>
                <p:cNvGrpSpPr/>
                <p:nvPr/>
              </p:nvGrpSpPr>
              <p:grpSpPr>
                <a:xfrm>
                  <a:off x="3206200" y="44291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65" name="フローチャート : 抜出し 264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6" name="円/楕円 265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56" name="グループ化 255"/>
                <p:cNvGrpSpPr/>
                <p:nvPr/>
              </p:nvGrpSpPr>
              <p:grpSpPr>
                <a:xfrm>
                  <a:off x="3358600" y="45815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63" name="フローチャート : 抜出し 262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4" name="円/楕円 263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57" name="グループ化 256"/>
                <p:cNvGrpSpPr/>
                <p:nvPr/>
              </p:nvGrpSpPr>
              <p:grpSpPr>
                <a:xfrm>
                  <a:off x="3511000" y="4733900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261" name="フローチャート : 抜出し 260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2" name="円/楕円 261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58" name="グループ化 257"/>
                <p:cNvGrpSpPr/>
                <p:nvPr/>
              </p:nvGrpSpPr>
              <p:grpSpPr>
                <a:xfrm>
                  <a:off x="3663400" y="48863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59" name="フローチャート : 抜出し 258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0" name="円/楕円 259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29" name="グループ化 228"/>
              <p:cNvGrpSpPr/>
              <p:nvPr/>
            </p:nvGrpSpPr>
            <p:grpSpPr>
              <a:xfrm>
                <a:off x="4069268" y="3890764"/>
                <a:ext cx="817240" cy="944116"/>
                <a:chOff x="4564226" y="5169954"/>
                <a:chExt cx="817240" cy="944116"/>
              </a:xfrm>
            </p:grpSpPr>
            <p:grpSp>
              <p:nvGrpSpPr>
                <p:cNvPr id="243" name="グループ化 242"/>
                <p:cNvGrpSpPr/>
                <p:nvPr/>
              </p:nvGrpSpPr>
              <p:grpSpPr>
                <a:xfrm>
                  <a:off x="4564226" y="51699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53" name="フローチャート : 抜出し 252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44" name="グループ化 243"/>
                <p:cNvGrpSpPr/>
                <p:nvPr/>
              </p:nvGrpSpPr>
              <p:grpSpPr>
                <a:xfrm>
                  <a:off x="4716626" y="53223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51" name="フローチャート : 抜出し 250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45" name="グループ化 244"/>
                <p:cNvGrpSpPr/>
                <p:nvPr/>
              </p:nvGrpSpPr>
              <p:grpSpPr>
                <a:xfrm>
                  <a:off x="4869026" y="54747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49" name="フローチャート : 抜出し 248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46" name="グループ化 245"/>
                <p:cNvGrpSpPr/>
                <p:nvPr/>
              </p:nvGrpSpPr>
              <p:grpSpPr>
                <a:xfrm>
                  <a:off x="5021426" y="5627154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247" name="フローチャート : 抜出し 246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230" name="グループ化 229"/>
              <p:cNvGrpSpPr/>
              <p:nvPr/>
            </p:nvGrpSpPr>
            <p:grpSpPr>
              <a:xfrm>
                <a:off x="5156194" y="3886572"/>
                <a:ext cx="817240" cy="944116"/>
                <a:chOff x="6084168" y="5229200"/>
                <a:chExt cx="817240" cy="944116"/>
              </a:xfrm>
            </p:grpSpPr>
            <p:grpSp>
              <p:nvGrpSpPr>
                <p:cNvPr id="231" name="グループ化 230"/>
                <p:cNvGrpSpPr/>
                <p:nvPr/>
              </p:nvGrpSpPr>
              <p:grpSpPr>
                <a:xfrm>
                  <a:off x="6084168" y="5229200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241" name="フローチャート : 抜出し 240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2" name="円/楕円 241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32" name="グループ化 231"/>
                <p:cNvGrpSpPr/>
                <p:nvPr/>
              </p:nvGrpSpPr>
              <p:grpSpPr>
                <a:xfrm>
                  <a:off x="6236568" y="53816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39" name="フローチャート : 抜出し 238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0" name="円/楕円 239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33" name="グループ化 232"/>
                <p:cNvGrpSpPr/>
                <p:nvPr/>
              </p:nvGrpSpPr>
              <p:grpSpPr>
                <a:xfrm>
                  <a:off x="6388968" y="55340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37" name="フローチャート : 抜出し 236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38" name="円/楕円 237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34" name="グループ化 233"/>
                <p:cNvGrpSpPr/>
                <p:nvPr/>
              </p:nvGrpSpPr>
              <p:grpSpPr>
                <a:xfrm>
                  <a:off x="6541368" y="56864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235" name="フローチャート : 抜出し 234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36" name="円/楕円 235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357" name="角丸四角形 356"/>
            <p:cNvSpPr/>
            <p:nvPr/>
          </p:nvSpPr>
          <p:spPr>
            <a:xfrm>
              <a:off x="1301190" y="3916474"/>
              <a:ext cx="4898590" cy="118985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7" name="円/楕円 366"/>
          <p:cNvSpPr/>
          <p:nvPr/>
        </p:nvSpPr>
        <p:spPr>
          <a:xfrm>
            <a:off x="4609994" y="4106822"/>
            <a:ext cx="340738" cy="34185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solidFill>
                  <a:schemeClr val="tx1"/>
                </a:solidFill>
              </a:rPr>
              <a:t>B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369" name="直線コネクタ 368"/>
          <p:cNvCxnSpPr/>
          <p:nvPr/>
        </p:nvCxnSpPr>
        <p:spPr>
          <a:xfrm>
            <a:off x="323528" y="3995772"/>
            <a:ext cx="849694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テキスト ボックス 371"/>
          <p:cNvSpPr txBox="1"/>
          <p:nvPr/>
        </p:nvSpPr>
        <p:spPr>
          <a:xfrm>
            <a:off x="7285741" y="3779748"/>
            <a:ext cx="1030675" cy="36933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j-ea"/>
                <a:ea typeface="+mj-ea"/>
              </a:rPr>
              <a:t>２２：００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360" name="角丸四角形 359"/>
          <p:cNvSpPr/>
          <p:nvPr/>
        </p:nvSpPr>
        <p:spPr>
          <a:xfrm>
            <a:off x="5702377" y="2448195"/>
            <a:ext cx="1073980" cy="649800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休憩所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61" name="角丸四角形 360"/>
          <p:cNvSpPr/>
          <p:nvPr/>
        </p:nvSpPr>
        <p:spPr>
          <a:xfrm>
            <a:off x="3419696" y="2420888"/>
            <a:ext cx="1869869" cy="978482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ja-JP" altLang="en-US" sz="1600" dirty="0" smtClean="0">
                <a:solidFill>
                  <a:schemeClr val="tx1"/>
                </a:solidFill>
              </a:rPr>
              <a:t>各学区集合場所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363" name="グループ化 362"/>
          <p:cNvGrpSpPr/>
          <p:nvPr/>
        </p:nvGrpSpPr>
        <p:grpSpPr>
          <a:xfrm>
            <a:off x="3546762" y="2637189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368" name="フローチャート : 抜出し 367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0" name="円/楕円 369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3" name="グループ化 372"/>
          <p:cNvGrpSpPr/>
          <p:nvPr/>
        </p:nvGrpSpPr>
        <p:grpSpPr>
          <a:xfrm>
            <a:off x="4002024" y="2644409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374" name="フローチャート : 抜出し 373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円/楕円 374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6" name="グループ化 375"/>
          <p:cNvGrpSpPr/>
          <p:nvPr/>
        </p:nvGrpSpPr>
        <p:grpSpPr>
          <a:xfrm>
            <a:off x="4478831" y="2637189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378" name="フローチャート : 抜出し 377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9" name="円/楕円 378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0" name="グループ化 379"/>
          <p:cNvGrpSpPr/>
          <p:nvPr/>
        </p:nvGrpSpPr>
        <p:grpSpPr>
          <a:xfrm>
            <a:off x="6190008" y="2458953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381" name="フローチャート : 抜出し 380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2" name="円/楕円 381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3" name="グループ化 382"/>
          <p:cNvGrpSpPr/>
          <p:nvPr/>
        </p:nvGrpSpPr>
        <p:grpSpPr>
          <a:xfrm>
            <a:off x="3084781" y="1202834"/>
            <a:ext cx="584393" cy="607948"/>
            <a:chOff x="1608540" y="1099468"/>
            <a:chExt cx="1227445" cy="966340"/>
          </a:xfrm>
        </p:grpSpPr>
        <p:sp>
          <p:nvSpPr>
            <p:cNvPr id="384" name="二等辺三角形 383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正方形/長方形 384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6" name="グループ化 385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387" name="フローチャート : 抜出し 386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388" name="円/楕円 387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389" name="グループ化 388"/>
          <p:cNvGrpSpPr/>
          <p:nvPr/>
        </p:nvGrpSpPr>
        <p:grpSpPr>
          <a:xfrm>
            <a:off x="2936633" y="1859789"/>
            <a:ext cx="160938" cy="276670"/>
            <a:chOff x="3275856" y="2420888"/>
            <a:chExt cx="360040" cy="486916"/>
          </a:xfrm>
        </p:grpSpPr>
        <p:sp>
          <p:nvSpPr>
            <p:cNvPr id="390" name="フローチャート : 抜出し 389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1" name="円/楕円 390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2" name="グループ化 391"/>
          <p:cNvGrpSpPr/>
          <p:nvPr/>
        </p:nvGrpSpPr>
        <p:grpSpPr>
          <a:xfrm>
            <a:off x="4049722" y="1810782"/>
            <a:ext cx="160938" cy="276670"/>
            <a:chOff x="3275856" y="2420888"/>
            <a:chExt cx="360040" cy="486916"/>
          </a:xfrm>
        </p:grpSpPr>
        <p:sp>
          <p:nvSpPr>
            <p:cNvPr id="393" name="フローチャート : 抜出し 392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4" name="円/楕円 393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5" name="グループ化 394"/>
          <p:cNvGrpSpPr/>
          <p:nvPr/>
        </p:nvGrpSpPr>
        <p:grpSpPr>
          <a:xfrm>
            <a:off x="4832489" y="1844201"/>
            <a:ext cx="160938" cy="276670"/>
            <a:chOff x="3275856" y="2420888"/>
            <a:chExt cx="360040" cy="486916"/>
          </a:xfrm>
        </p:grpSpPr>
        <p:sp>
          <p:nvSpPr>
            <p:cNvPr id="396" name="フローチャート : 抜出し 395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7" name="円/楕円 396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8" name="グループ化 397"/>
          <p:cNvGrpSpPr/>
          <p:nvPr/>
        </p:nvGrpSpPr>
        <p:grpSpPr>
          <a:xfrm>
            <a:off x="4154850" y="1225938"/>
            <a:ext cx="584393" cy="607948"/>
            <a:chOff x="1608540" y="1099468"/>
            <a:chExt cx="1227445" cy="966340"/>
          </a:xfrm>
        </p:grpSpPr>
        <p:sp>
          <p:nvSpPr>
            <p:cNvPr id="399" name="二等辺三角形 398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0" name="正方形/長方形 399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1" name="グループ化 400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402" name="フローチャート : 抜出し 401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403" name="円/楕円 402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404" name="グループ化 403"/>
          <p:cNvGrpSpPr/>
          <p:nvPr/>
        </p:nvGrpSpPr>
        <p:grpSpPr>
          <a:xfrm>
            <a:off x="5205132" y="1220852"/>
            <a:ext cx="584393" cy="607948"/>
            <a:chOff x="1608540" y="1099468"/>
            <a:chExt cx="1227445" cy="966340"/>
          </a:xfrm>
        </p:grpSpPr>
        <p:sp>
          <p:nvSpPr>
            <p:cNvPr id="405" name="二等辺三角形 404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6" name="正方形/長方形 405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7" name="グループ化 406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408" name="フローチャート : 抜出し 407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409" name="円/楕円 408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410" name="グループ化 409"/>
          <p:cNvGrpSpPr/>
          <p:nvPr/>
        </p:nvGrpSpPr>
        <p:grpSpPr>
          <a:xfrm>
            <a:off x="5026475" y="2479560"/>
            <a:ext cx="160938" cy="276670"/>
            <a:chOff x="3275856" y="2420888"/>
            <a:chExt cx="360040" cy="486916"/>
          </a:xfrm>
        </p:grpSpPr>
        <p:sp>
          <p:nvSpPr>
            <p:cNvPr id="411" name="フローチャート : 抜出し 410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2" name="円/楕円 411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3" name="グループ化 412"/>
          <p:cNvGrpSpPr/>
          <p:nvPr/>
        </p:nvGrpSpPr>
        <p:grpSpPr>
          <a:xfrm>
            <a:off x="6435879" y="1190865"/>
            <a:ext cx="584393" cy="607948"/>
            <a:chOff x="1608540" y="1099468"/>
            <a:chExt cx="1227445" cy="966340"/>
          </a:xfrm>
        </p:grpSpPr>
        <p:sp>
          <p:nvSpPr>
            <p:cNvPr id="414" name="二等辺三角形 413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5" name="正方形/長方形 414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6" name="グループ化 415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417" name="フローチャート : 抜出し 416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418" name="円/楕円 417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cxnSp>
        <p:nvCxnSpPr>
          <p:cNvPr id="419" name="直線矢印コネクタ 418"/>
          <p:cNvCxnSpPr>
            <a:stCxn id="370" idx="0"/>
          </p:cNvCxnSpPr>
          <p:nvPr/>
        </p:nvCxnSpPr>
        <p:spPr>
          <a:xfrm flipH="1" flipV="1">
            <a:off x="3497749" y="1771758"/>
            <a:ext cx="134721" cy="8654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直線矢印コネクタ 419"/>
          <p:cNvCxnSpPr>
            <a:stCxn id="375" idx="0"/>
            <a:endCxn id="400" idx="2"/>
          </p:cNvCxnSpPr>
          <p:nvPr/>
        </p:nvCxnSpPr>
        <p:spPr>
          <a:xfrm flipV="1">
            <a:off x="4087732" y="1833886"/>
            <a:ext cx="359315" cy="8105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直線矢印コネクタ 420"/>
          <p:cNvCxnSpPr>
            <a:stCxn id="379" idx="7"/>
            <a:endCxn id="406" idx="2"/>
          </p:cNvCxnSpPr>
          <p:nvPr/>
        </p:nvCxnSpPr>
        <p:spPr>
          <a:xfrm flipV="1">
            <a:off x="4600902" y="1828800"/>
            <a:ext cx="896427" cy="8282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直線矢印コネクタ 421"/>
          <p:cNvCxnSpPr>
            <a:stCxn id="382" idx="1"/>
            <a:endCxn id="415" idx="2"/>
          </p:cNvCxnSpPr>
          <p:nvPr/>
        </p:nvCxnSpPr>
        <p:spPr>
          <a:xfrm flipV="1">
            <a:off x="6239353" y="1798813"/>
            <a:ext cx="488723" cy="6800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フリーフォーム 422"/>
          <p:cNvSpPr/>
          <p:nvPr/>
        </p:nvSpPr>
        <p:spPr>
          <a:xfrm>
            <a:off x="3097571" y="1873396"/>
            <a:ext cx="453390" cy="616279"/>
          </a:xfrm>
          <a:custGeom>
            <a:avLst/>
            <a:gdLst>
              <a:gd name="connsiteX0" fmla="*/ 0 w 982639"/>
              <a:gd name="connsiteY0" fmla="*/ 627797 h 2265528"/>
              <a:gd name="connsiteX1" fmla="*/ 982639 w 982639"/>
              <a:gd name="connsiteY1" fmla="*/ 2265528 h 2265528"/>
              <a:gd name="connsiteX2" fmla="*/ 436729 w 982639"/>
              <a:gd name="connsiteY2" fmla="*/ 0 h 226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639" h="2265528">
                <a:moveTo>
                  <a:pt x="0" y="627797"/>
                </a:moveTo>
                <a:lnTo>
                  <a:pt x="982639" y="2265528"/>
                </a:lnTo>
                <a:lnTo>
                  <a:pt x="436729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4137554" y="1828800"/>
            <a:ext cx="354842" cy="736979"/>
          </a:xfrm>
          <a:custGeom>
            <a:avLst/>
            <a:gdLst>
              <a:gd name="connsiteX0" fmla="*/ 0 w 354842"/>
              <a:gd name="connsiteY0" fmla="*/ 327546 h 736979"/>
              <a:gd name="connsiteX1" fmla="*/ 109183 w 354842"/>
              <a:gd name="connsiteY1" fmla="*/ 736979 h 736979"/>
              <a:gd name="connsiteX2" fmla="*/ 354842 w 354842"/>
              <a:gd name="connsiteY2" fmla="*/ 0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842" h="736979">
                <a:moveTo>
                  <a:pt x="0" y="327546"/>
                </a:moveTo>
                <a:lnTo>
                  <a:pt x="109183" y="736979"/>
                </a:lnTo>
                <a:lnTo>
                  <a:pt x="354842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4806295" y="1869743"/>
            <a:ext cx="696036" cy="805218"/>
          </a:xfrm>
          <a:custGeom>
            <a:avLst/>
            <a:gdLst>
              <a:gd name="connsiteX0" fmla="*/ 95534 w 696036"/>
              <a:gd name="connsiteY0" fmla="*/ 327547 h 805218"/>
              <a:gd name="connsiteX1" fmla="*/ 0 w 696036"/>
              <a:gd name="connsiteY1" fmla="*/ 805218 h 805218"/>
              <a:gd name="connsiteX2" fmla="*/ 696036 w 696036"/>
              <a:gd name="connsiteY2" fmla="*/ 0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805218">
                <a:moveTo>
                  <a:pt x="95534" y="327547"/>
                </a:moveTo>
                <a:lnTo>
                  <a:pt x="0" y="805218"/>
                </a:lnTo>
                <a:lnTo>
                  <a:pt x="696036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5245177" y="1780282"/>
            <a:ext cx="1315482" cy="882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角丸四角形 429"/>
          <p:cNvSpPr/>
          <p:nvPr/>
        </p:nvSpPr>
        <p:spPr>
          <a:xfrm>
            <a:off x="1126655" y="2517199"/>
            <a:ext cx="1138228" cy="624463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救護</a:t>
            </a:r>
            <a:r>
              <a:rPr lang="ja-JP" altLang="en-US" sz="1600" dirty="0">
                <a:solidFill>
                  <a:schemeClr val="tx1"/>
                </a:solidFill>
              </a:rPr>
              <a:t>車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1" name="角丸四角形 430"/>
          <p:cNvSpPr/>
          <p:nvPr/>
        </p:nvSpPr>
        <p:spPr>
          <a:xfrm>
            <a:off x="1136618" y="3253725"/>
            <a:ext cx="1131126" cy="607323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バイク隊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8" name="フリーフォーム 437"/>
          <p:cNvSpPr/>
          <p:nvPr/>
        </p:nvSpPr>
        <p:spPr>
          <a:xfrm>
            <a:off x="2284835" y="2800807"/>
            <a:ext cx="198933" cy="677452"/>
          </a:xfrm>
          <a:custGeom>
            <a:avLst/>
            <a:gdLst>
              <a:gd name="connsiteX0" fmla="*/ 0 w 286603"/>
              <a:gd name="connsiteY0" fmla="*/ 0 h 1214651"/>
              <a:gd name="connsiteX1" fmla="*/ 286603 w 286603"/>
              <a:gd name="connsiteY1" fmla="*/ 0 h 1214651"/>
              <a:gd name="connsiteX2" fmla="*/ 286603 w 286603"/>
              <a:gd name="connsiteY2" fmla="*/ 1214651 h 1214651"/>
              <a:gd name="connsiteX3" fmla="*/ 13648 w 286603"/>
              <a:gd name="connsiteY3" fmla="*/ 1214651 h 1214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1214651">
                <a:moveTo>
                  <a:pt x="0" y="0"/>
                </a:moveTo>
                <a:lnTo>
                  <a:pt x="286603" y="0"/>
                </a:lnTo>
                <a:lnTo>
                  <a:pt x="286603" y="1214651"/>
                </a:lnTo>
                <a:lnTo>
                  <a:pt x="13648" y="1214651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7" name="グループ化 426"/>
          <p:cNvGrpSpPr/>
          <p:nvPr/>
        </p:nvGrpSpPr>
        <p:grpSpPr>
          <a:xfrm>
            <a:off x="1617688" y="3479091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428" name="フローチャート : 抜出し 427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9" name="円/楕円 428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3" name="グループ化 442"/>
          <p:cNvGrpSpPr/>
          <p:nvPr/>
        </p:nvGrpSpPr>
        <p:grpSpPr>
          <a:xfrm>
            <a:off x="1606712" y="2784129"/>
            <a:ext cx="171417" cy="306330"/>
            <a:chOff x="3275856" y="2420888"/>
            <a:chExt cx="360040" cy="486916"/>
          </a:xfrm>
          <a:solidFill>
            <a:srgbClr val="000099"/>
          </a:solidFill>
        </p:grpSpPr>
        <p:sp>
          <p:nvSpPr>
            <p:cNvPr id="444" name="フローチャート : 抜出し 443"/>
            <p:cNvSpPr/>
            <p:nvPr/>
          </p:nvSpPr>
          <p:spPr>
            <a:xfrm>
              <a:off x="3275856" y="2564904"/>
              <a:ext cx="360040" cy="342900"/>
            </a:xfrm>
            <a:prstGeom prst="flowChartExtra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5" name="円/楕円 444"/>
            <p:cNvSpPr/>
            <p:nvPr/>
          </p:nvSpPr>
          <p:spPr>
            <a:xfrm>
              <a:off x="3347864" y="2420888"/>
              <a:ext cx="216024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6" name="グループ化 445"/>
          <p:cNvGrpSpPr/>
          <p:nvPr/>
        </p:nvGrpSpPr>
        <p:grpSpPr>
          <a:xfrm>
            <a:off x="2255707" y="5683347"/>
            <a:ext cx="4158459" cy="846789"/>
            <a:chOff x="1301190" y="3916474"/>
            <a:chExt cx="4898590" cy="1189856"/>
          </a:xfrm>
        </p:grpSpPr>
        <p:grpSp>
          <p:nvGrpSpPr>
            <p:cNvPr id="447" name="グループ化 446"/>
            <p:cNvGrpSpPr/>
            <p:nvPr/>
          </p:nvGrpSpPr>
          <p:grpSpPr>
            <a:xfrm>
              <a:off x="1362222" y="4039344"/>
              <a:ext cx="4814676" cy="973832"/>
              <a:chOff x="1158758" y="3861048"/>
              <a:chExt cx="4814676" cy="973832"/>
            </a:xfrm>
          </p:grpSpPr>
          <p:grpSp>
            <p:nvGrpSpPr>
              <p:cNvPr id="449" name="グループ化 448"/>
              <p:cNvGrpSpPr/>
              <p:nvPr/>
            </p:nvGrpSpPr>
            <p:grpSpPr>
              <a:xfrm>
                <a:off x="1158758" y="3861048"/>
                <a:ext cx="817240" cy="944116"/>
                <a:chOff x="2314600" y="1709192"/>
                <a:chExt cx="817240" cy="944116"/>
              </a:xfrm>
            </p:grpSpPr>
            <p:grpSp>
              <p:nvGrpSpPr>
                <p:cNvPr id="502" name="グループ化 501"/>
                <p:cNvGrpSpPr/>
                <p:nvPr/>
              </p:nvGrpSpPr>
              <p:grpSpPr>
                <a:xfrm>
                  <a:off x="2314600" y="1709192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512" name="フローチャート : 抜出し 511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3" name="円/楕円 512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3" name="グループ化 502"/>
                <p:cNvGrpSpPr/>
                <p:nvPr/>
              </p:nvGrpSpPr>
              <p:grpSpPr>
                <a:xfrm>
                  <a:off x="2467000" y="18615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510" name="フローチャート : 抜出し 509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1" name="円/楕円 510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4" name="グループ化 503"/>
                <p:cNvGrpSpPr/>
                <p:nvPr/>
              </p:nvGrpSpPr>
              <p:grpSpPr>
                <a:xfrm>
                  <a:off x="2619400" y="20139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508" name="フローチャート : 抜出し 507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9" name="円/楕円 508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05" name="グループ化 504"/>
                <p:cNvGrpSpPr/>
                <p:nvPr/>
              </p:nvGrpSpPr>
              <p:grpSpPr>
                <a:xfrm>
                  <a:off x="2771800" y="2166392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506" name="フローチャート : 抜出し 505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7" name="円/楕円 506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50" name="グループ化 449"/>
              <p:cNvGrpSpPr/>
              <p:nvPr/>
            </p:nvGrpSpPr>
            <p:grpSpPr>
              <a:xfrm>
                <a:off x="2166870" y="3890764"/>
                <a:ext cx="817240" cy="944116"/>
                <a:chOff x="1649376" y="5110708"/>
                <a:chExt cx="817240" cy="944116"/>
              </a:xfrm>
            </p:grpSpPr>
            <p:grpSp>
              <p:nvGrpSpPr>
                <p:cNvPr id="490" name="グループ化 489"/>
                <p:cNvGrpSpPr/>
                <p:nvPr/>
              </p:nvGrpSpPr>
              <p:grpSpPr>
                <a:xfrm>
                  <a:off x="1649376" y="51107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500" name="フローチャート : 抜出し 499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1" name="円/楕円 500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91" name="グループ化 490"/>
                <p:cNvGrpSpPr/>
                <p:nvPr/>
              </p:nvGrpSpPr>
              <p:grpSpPr>
                <a:xfrm>
                  <a:off x="1801776" y="5263108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498" name="フローチャート : 抜出し 497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9" name="円/楕円 498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92" name="グループ化 491"/>
                <p:cNvGrpSpPr/>
                <p:nvPr/>
              </p:nvGrpSpPr>
              <p:grpSpPr>
                <a:xfrm>
                  <a:off x="1954176" y="54155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96" name="フローチャート : 抜出し 495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7" name="円/楕円 496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93" name="グループ化 492"/>
                <p:cNvGrpSpPr/>
                <p:nvPr/>
              </p:nvGrpSpPr>
              <p:grpSpPr>
                <a:xfrm>
                  <a:off x="2106576" y="5567908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94" name="フローチャート : 抜出し 493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5" name="円/楕円 494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51" name="グループ化 450"/>
              <p:cNvGrpSpPr/>
              <p:nvPr/>
            </p:nvGrpSpPr>
            <p:grpSpPr>
              <a:xfrm>
                <a:off x="3102974" y="3884290"/>
                <a:ext cx="817240" cy="944116"/>
                <a:chOff x="3206200" y="4429100"/>
                <a:chExt cx="817240" cy="944116"/>
              </a:xfrm>
            </p:grpSpPr>
            <p:grpSp>
              <p:nvGrpSpPr>
                <p:cNvPr id="478" name="グループ化 477"/>
                <p:cNvGrpSpPr/>
                <p:nvPr/>
              </p:nvGrpSpPr>
              <p:grpSpPr>
                <a:xfrm>
                  <a:off x="3206200" y="44291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88" name="フローチャート : 抜出し 487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9" name="円/楕円 488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9" name="グループ化 478"/>
                <p:cNvGrpSpPr/>
                <p:nvPr/>
              </p:nvGrpSpPr>
              <p:grpSpPr>
                <a:xfrm>
                  <a:off x="3358600" y="45815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86" name="フローチャート : 抜出し 485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7" name="円/楕円 486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80" name="グループ化 479"/>
                <p:cNvGrpSpPr/>
                <p:nvPr/>
              </p:nvGrpSpPr>
              <p:grpSpPr>
                <a:xfrm>
                  <a:off x="3511000" y="4733900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484" name="フローチャート : 抜出し 483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5" name="円/楕円 484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81" name="グループ化 480"/>
                <p:cNvGrpSpPr/>
                <p:nvPr/>
              </p:nvGrpSpPr>
              <p:grpSpPr>
                <a:xfrm>
                  <a:off x="3663400" y="48863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82" name="フローチャート : 抜出し 481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3" name="円/楕円 482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52" name="グループ化 451"/>
              <p:cNvGrpSpPr/>
              <p:nvPr/>
            </p:nvGrpSpPr>
            <p:grpSpPr>
              <a:xfrm>
                <a:off x="4069268" y="3890764"/>
                <a:ext cx="817240" cy="944116"/>
                <a:chOff x="4564226" y="5169954"/>
                <a:chExt cx="817240" cy="944116"/>
              </a:xfrm>
            </p:grpSpPr>
            <p:grpSp>
              <p:nvGrpSpPr>
                <p:cNvPr id="466" name="グループ化 465"/>
                <p:cNvGrpSpPr/>
                <p:nvPr/>
              </p:nvGrpSpPr>
              <p:grpSpPr>
                <a:xfrm>
                  <a:off x="4564226" y="51699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76" name="フローチャート : 抜出し 475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7" name="円/楕円 476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7" name="グループ化 466"/>
                <p:cNvGrpSpPr/>
                <p:nvPr/>
              </p:nvGrpSpPr>
              <p:grpSpPr>
                <a:xfrm>
                  <a:off x="4716626" y="53223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74" name="フローチャート : 抜出し 473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5" name="円/楕円 474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8" name="グループ化 467"/>
                <p:cNvGrpSpPr/>
                <p:nvPr/>
              </p:nvGrpSpPr>
              <p:grpSpPr>
                <a:xfrm>
                  <a:off x="4869026" y="5474754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72" name="フローチャート : 抜出し 471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3" name="円/楕円 472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9" name="グループ化 468"/>
                <p:cNvGrpSpPr/>
                <p:nvPr/>
              </p:nvGrpSpPr>
              <p:grpSpPr>
                <a:xfrm>
                  <a:off x="5021426" y="5627154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470" name="フローチャート : 抜出し 469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71" name="円/楕円 470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53" name="グループ化 452"/>
              <p:cNvGrpSpPr/>
              <p:nvPr/>
            </p:nvGrpSpPr>
            <p:grpSpPr>
              <a:xfrm>
                <a:off x="5156194" y="3886572"/>
                <a:ext cx="817240" cy="944116"/>
                <a:chOff x="6084168" y="5229200"/>
                <a:chExt cx="817240" cy="944116"/>
              </a:xfrm>
            </p:grpSpPr>
            <p:grpSp>
              <p:nvGrpSpPr>
                <p:cNvPr id="454" name="グループ化 453"/>
                <p:cNvGrpSpPr/>
                <p:nvPr/>
              </p:nvGrpSpPr>
              <p:grpSpPr>
                <a:xfrm>
                  <a:off x="6084168" y="5229200"/>
                  <a:ext cx="360040" cy="486916"/>
                  <a:chOff x="3275856" y="2420888"/>
                  <a:chExt cx="360040" cy="486916"/>
                </a:xfrm>
                <a:solidFill>
                  <a:srgbClr val="FF0000"/>
                </a:solidFill>
              </p:grpSpPr>
              <p:sp>
                <p:nvSpPr>
                  <p:cNvPr id="464" name="フローチャート : 抜出し 463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5" name="円/楕円 464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55" name="グループ化 454"/>
                <p:cNvGrpSpPr/>
                <p:nvPr/>
              </p:nvGrpSpPr>
              <p:grpSpPr>
                <a:xfrm>
                  <a:off x="6236568" y="53816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62" name="フローチャート : 抜出し 461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3" name="円/楕円 462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56" name="グループ化 455"/>
                <p:cNvGrpSpPr/>
                <p:nvPr/>
              </p:nvGrpSpPr>
              <p:grpSpPr>
                <a:xfrm>
                  <a:off x="6388968" y="55340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60" name="フローチャート : 抜出し 459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61" name="円/楕円 460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57" name="グループ化 456"/>
                <p:cNvGrpSpPr/>
                <p:nvPr/>
              </p:nvGrpSpPr>
              <p:grpSpPr>
                <a:xfrm>
                  <a:off x="6541368" y="5686400"/>
                  <a:ext cx="360040" cy="486916"/>
                  <a:chOff x="3275856" y="2420888"/>
                  <a:chExt cx="360040" cy="486916"/>
                </a:xfrm>
              </p:grpSpPr>
              <p:sp>
                <p:nvSpPr>
                  <p:cNvPr id="458" name="フローチャート : 抜出し 457"/>
                  <p:cNvSpPr/>
                  <p:nvPr/>
                </p:nvSpPr>
                <p:spPr>
                  <a:xfrm>
                    <a:off x="3275856" y="2564904"/>
                    <a:ext cx="360040" cy="342900"/>
                  </a:xfrm>
                  <a:prstGeom prst="flowChartExtra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59" name="円/楕円 458"/>
                  <p:cNvSpPr/>
                  <p:nvPr/>
                </p:nvSpPr>
                <p:spPr>
                  <a:xfrm>
                    <a:off x="3347864" y="2420888"/>
                    <a:ext cx="216024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448" name="角丸四角形 447"/>
            <p:cNvSpPr/>
            <p:nvPr/>
          </p:nvSpPr>
          <p:spPr>
            <a:xfrm>
              <a:off x="1301190" y="3916474"/>
              <a:ext cx="4898590" cy="118985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4" name="円/楕円 363"/>
          <p:cNvSpPr/>
          <p:nvPr/>
        </p:nvSpPr>
        <p:spPr>
          <a:xfrm>
            <a:off x="6224291" y="5711771"/>
            <a:ext cx="313085" cy="34605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solidFill>
                  <a:schemeClr val="tx1"/>
                </a:solidFill>
              </a:rPr>
              <a:t>A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grpSp>
        <p:nvGrpSpPr>
          <p:cNvPr id="514" name="グループ化 513"/>
          <p:cNvGrpSpPr/>
          <p:nvPr/>
        </p:nvGrpSpPr>
        <p:grpSpPr>
          <a:xfrm>
            <a:off x="6156176" y="4303951"/>
            <a:ext cx="584393" cy="607948"/>
            <a:chOff x="1608540" y="1099468"/>
            <a:chExt cx="1227445" cy="966340"/>
          </a:xfrm>
        </p:grpSpPr>
        <p:sp>
          <p:nvSpPr>
            <p:cNvPr id="515" name="二等辺三角形 514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17" name="グループ化 516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518" name="フローチャート : 抜出し 517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519" name="円/楕円 518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520" name="グループ化 519"/>
          <p:cNvGrpSpPr/>
          <p:nvPr/>
        </p:nvGrpSpPr>
        <p:grpSpPr>
          <a:xfrm>
            <a:off x="6948264" y="4316719"/>
            <a:ext cx="584393" cy="607948"/>
            <a:chOff x="1608540" y="1099468"/>
            <a:chExt cx="1227445" cy="966340"/>
          </a:xfrm>
        </p:grpSpPr>
        <p:sp>
          <p:nvSpPr>
            <p:cNvPr id="521" name="二等辺三角形 520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正方形/長方形 521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23" name="グループ化 522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524" name="フローチャート : 抜出し 523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525" name="円/楕円 524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526" name="グループ化 525"/>
          <p:cNvGrpSpPr/>
          <p:nvPr/>
        </p:nvGrpSpPr>
        <p:grpSpPr>
          <a:xfrm>
            <a:off x="7732023" y="4321969"/>
            <a:ext cx="584393" cy="607948"/>
            <a:chOff x="1608540" y="1099468"/>
            <a:chExt cx="1227445" cy="966340"/>
          </a:xfrm>
        </p:grpSpPr>
        <p:sp>
          <p:nvSpPr>
            <p:cNvPr id="527" name="二等辺三角形 526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8" name="正方形/長方形 527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29" name="グループ化 528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530" name="フローチャート : 抜出し 529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531" name="円/楕円 530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grpSp>
        <p:nvGrpSpPr>
          <p:cNvPr id="532" name="グループ化 531"/>
          <p:cNvGrpSpPr/>
          <p:nvPr/>
        </p:nvGrpSpPr>
        <p:grpSpPr>
          <a:xfrm>
            <a:off x="8506852" y="4291982"/>
            <a:ext cx="584393" cy="607948"/>
            <a:chOff x="1608540" y="1099468"/>
            <a:chExt cx="1227445" cy="966340"/>
          </a:xfrm>
        </p:grpSpPr>
        <p:sp>
          <p:nvSpPr>
            <p:cNvPr id="533" name="二等辺三角形 532"/>
            <p:cNvSpPr/>
            <p:nvPr/>
          </p:nvSpPr>
          <p:spPr>
            <a:xfrm>
              <a:off x="1608540" y="1099468"/>
              <a:ext cx="1227445" cy="43204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4" name="正方形/長方形 533"/>
            <p:cNvSpPr/>
            <p:nvPr/>
          </p:nvSpPr>
          <p:spPr>
            <a:xfrm>
              <a:off x="1880011" y="1531516"/>
              <a:ext cx="684501" cy="5342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35" name="グループ化 534"/>
            <p:cNvGrpSpPr/>
            <p:nvPr/>
          </p:nvGrpSpPr>
          <p:grpSpPr>
            <a:xfrm>
              <a:off x="2053247" y="1540834"/>
              <a:ext cx="338031" cy="439770"/>
              <a:chOff x="3275856" y="2420888"/>
              <a:chExt cx="360040" cy="486916"/>
            </a:xfrm>
            <a:solidFill>
              <a:srgbClr val="FFFF00"/>
            </a:solidFill>
          </p:grpSpPr>
          <p:sp>
            <p:nvSpPr>
              <p:cNvPr id="536" name="フローチャート : 抜出し 535"/>
              <p:cNvSpPr/>
              <p:nvPr/>
            </p:nvSpPr>
            <p:spPr>
              <a:xfrm>
                <a:off x="3275856" y="2564904"/>
                <a:ext cx="360040" cy="342900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  <p:sp>
            <p:nvSpPr>
              <p:cNvPr id="537" name="円/楕円 536"/>
              <p:cNvSpPr/>
              <p:nvPr/>
            </p:nvSpPr>
            <p:spPr>
              <a:xfrm>
                <a:off x="3347864" y="2420888"/>
                <a:ext cx="216024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rgbClr val="00FF00"/>
                  </a:solidFill>
                </a:endParaRPr>
              </a:p>
            </p:txBody>
          </p:sp>
        </p:grpSp>
      </p:grpSp>
      <p:cxnSp>
        <p:nvCxnSpPr>
          <p:cNvPr id="14" name="直線コネクタ 13"/>
          <p:cNvCxnSpPr/>
          <p:nvPr/>
        </p:nvCxnSpPr>
        <p:spPr>
          <a:xfrm>
            <a:off x="1055819" y="5071204"/>
            <a:ext cx="0" cy="8780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直線矢印コネクタ 537"/>
          <p:cNvCxnSpPr/>
          <p:nvPr/>
        </p:nvCxnSpPr>
        <p:spPr>
          <a:xfrm flipV="1">
            <a:off x="6376643" y="4725144"/>
            <a:ext cx="2422406" cy="8842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直線矢印コネクタ 538"/>
          <p:cNvCxnSpPr/>
          <p:nvPr/>
        </p:nvCxnSpPr>
        <p:spPr>
          <a:xfrm flipV="1">
            <a:off x="6352786" y="4755131"/>
            <a:ext cx="1671434" cy="8449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直線矢印コネクタ 539"/>
          <p:cNvCxnSpPr/>
          <p:nvPr/>
        </p:nvCxnSpPr>
        <p:spPr>
          <a:xfrm flipV="1">
            <a:off x="6340282" y="4749881"/>
            <a:ext cx="900179" cy="8778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直線矢印コネクタ 540"/>
          <p:cNvCxnSpPr/>
          <p:nvPr/>
        </p:nvCxnSpPr>
        <p:spPr>
          <a:xfrm flipV="1">
            <a:off x="6358577" y="4737113"/>
            <a:ext cx="89796" cy="9010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フリーフォーム 542"/>
          <p:cNvSpPr/>
          <p:nvPr/>
        </p:nvSpPr>
        <p:spPr>
          <a:xfrm>
            <a:off x="2470245" y="3159421"/>
            <a:ext cx="2825086" cy="1637731"/>
          </a:xfrm>
          <a:custGeom>
            <a:avLst/>
            <a:gdLst>
              <a:gd name="connsiteX0" fmla="*/ 0 w 2825086"/>
              <a:gd name="connsiteY0" fmla="*/ 0 h 1637731"/>
              <a:gd name="connsiteX1" fmla="*/ 491319 w 2825086"/>
              <a:gd name="connsiteY1" fmla="*/ 0 h 1637731"/>
              <a:gd name="connsiteX2" fmla="*/ 491319 w 2825086"/>
              <a:gd name="connsiteY2" fmla="*/ 559558 h 1637731"/>
              <a:gd name="connsiteX3" fmla="*/ 2825086 w 2825086"/>
              <a:gd name="connsiteY3" fmla="*/ 559558 h 1637731"/>
              <a:gd name="connsiteX4" fmla="*/ 2825086 w 2825086"/>
              <a:gd name="connsiteY4" fmla="*/ 1637731 h 163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5086" h="1637731">
                <a:moveTo>
                  <a:pt x="0" y="0"/>
                </a:moveTo>
                <a:lnTo>
                  <a:pt x="491319" y="0"/>
                </a:lnTo>
                <a:lnTo>
                  <a:pt x="491319" y="559558"/>
                </a:lnTo>
                <a:lnTo>
                  <a:pt x="2825086" y="559558"/>
                </a:lnTo>
                <a:lnTo>
                  <a:pt x="2825086" y="1637731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5" name="直線矢印コネクタ 544"/>
          <p:cNvCxnSpPr>
            <a:stCxn id="543" idx="4"/>
          </p:cNvCxnSpPr>
          <p:nvPr/>
        </p:nvCxnSpPr>
        <p:spPr>
          <a:xfrm>
            <a:off x="5295331" y="4797152"/>
            <a:ext cx="0" cy="2497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直線矢印コネクタ 546"/>
          <p:cNvCxnSpPr/>
          <p:nvPr/>
        </p:nvCxnSpPr>
        <p:spPr>
          <a:xfrm>
            <a:off x="3957981" y="3785421"/>
            <a:ext cx="0" cy="3790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正方形/長方形 545"/>
          <p:cNvSpPr/>
          <p:nvPr/>
        </p:nvSpPr>
        <p:spPr>
          <a:xfrm>
            <a:off x="3228296" y="3537499"/>
            <a:ext cx="1660123" cy="37718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AB</a:t>
            </a:r>
            <a:r>
              <a:rPr lang="ja-JP" altLang="en-US" sz="1400" dirty="0" err="1" smtClean="0">
                <a:solidFill>
                  <a:schemeClr val="tx1"/>
                </a:solidFill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</a:rPr>
              <a:t>富勢東フォロー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9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737</TotalTime>
  <Words>319</Words>
  <Application>Microsoft Office PowerPoint</Application>
  <PresentationFormat>画面に合わせる (4:3)</PresentationFormat>
  <Paragraphs>127</Paragraphs>
  <Slides>11</Slides>
  <Notes>8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ウェーブ</vt:lpstr>
      <vt:lpstr> ｵｰﾊﾞｰﾅｲﾄﾊｲｸ（ONH） A　:　安全</vt:lpstr>
      <vt:lpstr>ONH中止判断基準</vt:lpstr>
      <vt:lpstr>提案：事前連絡準備</vt:lpstr>
      <vt:lpstr>中止時連絡網(ｽﾀｰﾄ前後共通)</vt:lpstr>
      <vt:lpstr>スタート前中止</vt:lpstr>
      <vt:lpstr>スタート前中止イメージ</vt:lpstr>
      <vt:lpstr>スタート後中止</vt:lpstr>
      <vt:lpstr>スタート後の中止判断時刻</vt:lpstr>
      <vt:lpstr>スタート後中止イメージ</vt:lpstr>
      <vt:lpstr>連絡網</vt:lpstr>
      <vt:lpstr>中止時の配布物対処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　:　安全</dc:title>
  <dc:creator>TANIGUCHI KIYOSHI</dc:creator>
  <cp:lastModifiedBy>TANIGUCHI KIYOSHI</cp:lastModifiedBy>
  <cp:revision>71</cp:revision>
  <cp:lastPrinted>2018-05-20T14:00:17Z</cp:lastPrinted>
  <dcterms:created xsi:type="dcterms:W3CDTF">2018-03-10T11:13:01Z</dcterms:created>
  <dcterms:modified xsi:type="dcterms:W3CDTF">2018-07-08T00:14:08Z</dcterms:modified>
</cp:coreProperties>
</file>