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9" r:id="rId3"/>
    <p:sldId id="260" r:id="rId4"/>
    <p:sldId id="295" r:id="rId5"/>
    <p:sldId id="288" r:id="rId6"/>
    <p:sldId id="257" r:id="rId7"/>
    <p:sldId id="259" r:id="rId8"/>
    <p:sldId id="258" r:id="rId9"/>
    <p:sldId id="290" r:id="rId10"/>
    <p:sldId id="291" r:id="rId11"/>
    <p:sldId id="293" r:id="rId12"/>
    <p:sldId id="292" r:id="rId13"/>
    <p:sldId id="294" r:id="rId14"/>
  </p:sldIdLst>
  <p:sldSz cx="12192000" cy="6858000"/>
  <p:notesSz cx="6858000" cy="9144000"/>
  <p:embeddedFontLst>
    <p:embeddedFont>
      <p:font typeface="飴鞭ゴシック-06" panose="02000600000000000000" pitchFamily="2" charset="-128"/>
      <p:regular r:id="rId15"/>
    </p:embeddedFont>
    <p:embeddedFont>
      <p:font typeface="游ゴシック" panose="020B0400000000000000" pitchFamily="50" charset="-128"/>
      <p:regular r:id="rId16"/>
      <p:bold r:id="rId17"/>
    </p:embeddedFont>
    <p:embeddedFont>
      <p:font typeface="游ゴシック Light" panose="020B0300000000000000" pitchFamily="50" charset="-128"/>
      <p:regular r:id="rId18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 autoAdjust="0"/>
    <p:restoredTop sz="94660"/>
  </p:normalViewPr>
  <p:slideViewPr>
    <p:cSldViewPr snapToGrid="0">
      <p:cViewPr>
        <p:scale>
          <a:sx n="75" d="100"/>
          <a:sy n="75" d="100"/>
        </p:scale>
        <p:origin x="990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DA6C12-FCA9-49F1-AA14-2A02FDFCE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7105EF3-653F-4CD0-9B61-203A2B0A1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928751-993E-4956-83C7-9345DD0BF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30B0-5A4B-4158-AB65-70834BB66699}" type="datetimeFigureOut">
              <a:rPr kumimoji="1" lang="ja-JP" altLang="en-US" smtClean="0"/>
              <a:t>2018/7/8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8088AE-2275-4C2F-AF72-F1D72AB9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249DBE-D284-450A-9F52-7CCC1E85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FA8-00A1-40B0-809F-B39868E1B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83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4A2126-2F59-45CF-835C-292A341D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64CF44C-DEB6-4B7A-AC36-751C382DB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44E72-3A49-462B-AE91-0E28E7FB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30B0-5A4B-4158-AB65-70834BB66699}" type="datetimeFigureOut">
              <a:rPr kumimoji="1" lang="ja-JP" altLang="en-US" smtClean="0"/>
              <a:t>2018/7/8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F87033-D858-4F1E-876D-BF7F6D0FD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4BD886-7559-4933-888E-4F134CB11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FA8-00A1-40B0-809F-B39868E1B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0963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7E047EC-12A9-4EB2-B1B2-1BCCDB2D9E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57A185D-F973-4CA8-93C8-E0E54B9DA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B4D380-1ABD-4A14-9DD3-1C84FB517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30B0-5A4B-4158-AB65-70834BB66699}" type="datetimeFigureOut">
              <a:rPr kumimoji="1" lang="ja-JP" altLang="en-US" smtClean="0"/>
              <a:t>2018/7/8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9B713D-F039-4208-9C22-4BDD06C27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A6CE44-6519-4619-979E-D8C36AD7A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FA8-00A1-40B0-809F-B39868E1B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525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3F8C93-27E7-4B3B-9E92-C9A7208A2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3E83B6-13DB-43DE-A70C-1A0039B16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2AEB9A7-291F-4564-8CD7-45BF25DF8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30B0-5A4B-4158-AB65-70834BB66699}" type="datetimeFigureOut">
              <a:rPr kumimoji="1" lang="ja-JP" altLang="en-US" smtClean="0"/>
              <a:t>2018/7/8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C1F53F-DDB2-472E-B05C-0C29AFC5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ECD296F-C465-4C96-ABD8-0C512229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FA8-00A1-40B0-809F-B39868E1B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43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879BFE-5048-42DB-8CAC-E01B2D931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9EE66CB-5C23-4595-84BF-160AA7CF6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47C13D-78FB-46D3-B3AE-541B2569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30B0-5A4B-4158-AB65-70834BB66699}" type="datetimeFigureOut">
              <a:rPr kumimoji="1" lang="ja-JP" altLang="en-US" smtClean="0"/>
              <a:t>2018/7/8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97A285-F544-46C9-B4E0-4F053137D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DEE804-D3C5-40EE-8621-992ECC35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FA8-00A1-40B0-809F-B39868E1B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61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48F5BF-D0F4-4274-A786-F5CD407E5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6440BC-2980-444F-AAC2-1BF929DCE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AA37468-AB53-4529-B1E5-052CECAF7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FB9D77A-F755-4EF7-9E7D-8F4A6FC3A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30B0-5A4B-4158-AB65-70834BB66699}" type="datetimeFigureOut">
              <a:rPr kumimoji="1" lang="ja-JP" altLang="en-US" smtClean="0"/>
              <a:t>2018/7/8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D7D6256-1D9A-4EF6-B62C-46891A46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18F25FD-CB64-4936-84BF-DF1BA4B2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FA8-00A1-40B0-809F-B39868E1B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640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89D37E-16EA-4B2B-B081-A4A492AC6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183B442-862B-416C-AE99-399BC5392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98C0CD2-588B-4056-AF3C-D1040502A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B076129-D64C-444C-888D-FBDD7C154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8A0EC9A-1C2B-437C-9B03-704B56800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10BDDF1-A0BA-4F7F-8F7E-BD9FC9607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30B0-5A4B-4158-AB65-70834BB66699}" type="datetimeFigureOut">
              <a:rPr kumimoji="1" lang="ja-JP" altLang="en-US" smtClean="0"/>
              <a:t>2018/7/8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2BAA240-7D0B-4ABB-9B23-BA4E403D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F2ADC83-2A7E-417F-8AB3-E15F2DA5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FA8-00A1-40B0-809F-B39868E1B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924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7EBE7C-4FCE-40B8-BBB3-45084753A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9C06D70-B5BA-40E3-B0E6-57DCBEC03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30B0-5A4B-4158-AB65-70834BB66699}" type="datetimeFigureOut">
              <a:rPr kumimoji="1" lang="ja-JP" altLang="en-US" smtClean="0"/>
              <a:t>2018/7/8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A3C6866-17DD-4E84-BED3-1133CE71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B6FE790-0F82-4E70-9772-F4AB3DBBF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FA8-00A1-40B0-809F-B39868E1B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566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3AF30E3-8F83-400E-89B2-8B05DFA30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30B0-5A4B-4158-AB65-70834BB66699}" type="datetimeFigureOut">
              <a:rPr kumimoji="1" lang="ja-JP" altLang="en-US" smtClean="0"/>
              <a:t>2018/7/8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3B75118-4E7F-4B4E-8DED-B3D0030EB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E68A7D-4FEA-489A-B58B-BC91A9D22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FA8-00A1-40B0-809F-B39868E1B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71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277E19-631F-473A-AB2E-042466340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A887F4-702C-4C31-B952-A24440A88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AE17A6F-5224-46F5-B640-CB9B41F17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A982930-5289-4BB5-9513-33F00259B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30B0-5A4B-4158-AB65-70834BB66699}" type="datetimeFigureOut">
              <a:rPr kumimoji="1" lang="ja-JP" altLang="en-US" smtClean="0"/>
              <a:t>2018/7/8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5E68959-5AFD-4B56-8DF0-BC2EE670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2B2205B-30D7-4572-80D2-F64FAD77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FA8-00A1-40B0-809F-B39868E1B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591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4C96D7-1E3B-476F-B15B-2D1DC404D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EF0F39A-F935-466E-A726-6955A44EED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58E2490-CF92-4782-A2E6-CCFA37DF3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D281EE5-ACD8-4B69-9C79-140A576FB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30B0-5A4B-4158-AB65-70834BB66699}" type="datetimeFigureOut">
              <a:rPr kumimoji="1" lang="ja-JP" altLang="en-US" smtClean="0"/>
              <a:t>2018/7/8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6CE8E69-EC92-4E76-B7BD-910DCAAF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3E5E01E-B4BE-4F88-A88E-4DFADFE8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58FA8-00A1-40B0-809F-B39868E1B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912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CFE67C7-4E58-4A0E-9EEB-ADF8F495C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04CE074-F707-4964-ADC1-74598944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4F0B91-B55C-47DF-9BF9-8B01B9F76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530B0-5A4B-4158-AB65-70834BB66699}" type="datetimeFigureOut">
              <a:rPr kumimoji="1" lang="ja-JP" altLang="en-US" smtClean="0"/>
              <a:t>2018/7/8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8B0D22C-BA96-4D61-8FBC-3C91D08FB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18F4607-A7A8-4735-AD7B-FEF055A99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58FA8-00A1-40B0-809F-B39868E1B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3850209-68B8-4AA8-8D2C-9A26500A2E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9" y="0"/>
            <a:ext cx="12217398" cy="6858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34DE9C8-6FE8-422C-94FE-77A6093F5F8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9" y="4973444"/>
            <a:ext cx="1777613" cy="188455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6F2183E-17C0-4EEB-BF8D-139399C84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8"/>
          <a:stretch/>
        </p:blipFill>
        <p:spPr>
          <a:xfrm rot="16200000" flipH="1">
            <a:off x="172507" y="3564026"/>
            <a:ext cx="3108768" cy="347918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CCD16E7-2C90-428A-9F09-FEB34F98140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920" y="0"/>
            <a:ext cx="1884779" cy="18256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2F3591D-B9E8-4D45-9C17-F2227195D95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791" y="0"/>
            <a:ext cx="3820046" cy="362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672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E3217E-DDC1-4F91-B4E1-82FCBEFFA248}"/>
              </a:ext>
            </a:extLst>
          </p:cNvPr>
          <p:cNvSpPr txBox="1"/>
          <p:nvPr/>
        </p:nvSpPr>
        <p:spPr>
          <a:xfrm>
            <a:off x="117444" y="1623033"/>
            <a:ext cx="11957119" cy="3354765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　　　　中学２年生の歩幅は、　　　</a:t>
            </a:r>
            <a:endParaRPr lang="en-US" altLang="ja-JP" sz="54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 algn="ctr"/>
            <a:endParaRPr lang="en-US" altLang="ja-JP" sz="20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 algn="ctr"/>
            <a:r>
              <a:rPr lang="ja-JP" altLang="en-US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約 </a:t>
            </a:r>
            <a:r>
              <a:rPr lang="en-US" altLang="ja-JP" sz="138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69cm</a:t>
            </a:r>
            <a:r>
              <a:rPr lang="ja-JP" altLang="en-US" sz="138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　</a:t>
            </a:r>
            <a:endParaRPr lang="en-US" altLang="ja-JP" sz="72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FE06E30-0A61-4CAC-830E-1B449334F8B5}"/>
              </a:ext>
            </a:extLst>
          </p:cNvPr>
          <p:cNvSpPr txBox="1"/>
          <p:nvPr/>
        </p:nvSpPr>
        <p:spPr>
          <a:xfrm>
            <a:off x="4312920" y="6407556"/>
            <a:ext cx="7879080" cy="400110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n w="9525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※</a:t>
            </a:r>
            <a:r>
              <a:rPr lang="ja-JP" altLang="en-US" sz="2000" dirty="0">
                <a:ln w="9525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文部科学省・学校保健統計調査の数値をもとにシミュレーション</a:t>
            </a:r>
            <a:endParaRPr lang="en-US" altLang="ja-JP" sz="2000" dirty="0">
              <a:ln w="9525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3DDEE6D-FCC8-457F-B039-5E15BF633B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63370" y="3300416"/>
            <a:ext cx="1805497" cy="231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80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E3217E-DDC1-4F91-B4E1-82FCBEFFA248}"/>
              </a:ext>
            </a:extLst>
          </p:cNvPr>
          <p:cNvSpPr txBox="1"/>
          <p:nvPr/>
        </p:nvSpPr>
        <p:spPr>
          <a:xfrm>
            <a:off x="0" y="1699978"/>
            <a:ext cx="12192000" cy="3200876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　オーバーナイトハイクの設定歩行スピードは、</a:t>
            </a:r>
            <a:endParaRPr lang="en-US" altLang="ja-JP" sz="44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 algn="ctr"/>
            <a:endParaRPr lang="en-US" altLang="ja-JP" sz="20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 algn="ctr"/>
            <a:r>
              <a:rPr lang="ja-JP" altLang="en-US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分速 </a:t>
            </a:r>
            <a:r>
              <a:rPr lang="en-US" altLang="ja-JP" sz="138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80m</a:t>
            </a:r>
            <a:endParaRPr lang="en-US" altLang="ja-JP" sz="72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E2C39C3-D89C-4D46-91F5-2DE0252716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63370" y="3300416"/>
            <a:ext cx="1805497" cy="231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22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A9D889E-4719-41BD-8861-927A13BB4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63370" y="3300416"/>
            <a:ext cx="1805497" cy="2313798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853EC44-33C9-43EA-9C82-48826DBF9B66}"/>
              </a:ext>
            </a:extLst>
          </p:cNvPr>
          <p:cNvGrpSpPr/>
          <p:nvPr/>
        </p:nvGrpSpPr>
        <p:grpSpPr>
          <a:xfrm>
            <a:off x="0" y="1243786"/>
            <a:ext cx="12192000" cy="4062650"/>
            <a:chOff x="0" y="1397675"/>
            <a:chExt cx="12192000" cy="406265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2E3217E-DDC1-4F91-B4E1-82FCBEFFA248}"/>
                </a:ext>
              </a:extLst>
            </p:cNvPr>
            <p:cNvSpPr txBox="1"/>
            <p:nvPr/>
          </p:nvSpPr>
          <p:spPr>
            <a:xfrm>
              <a:off x="0" y="2259449"/>
              <a:ext cx="12192000" cy="3200876"/>
            </a:xfrm>
            <a:prstGeom prst="rect">
              <a:avLst/>
            </a:prstGeom>
            <a:noFill/>
            <a:effectLst>
              <a:outerShdw blurRad="127000" dist="63500" dir="2700000" algn="tl" rotWithShape="0">
                <a:schemeClr val="bg1">
                  <a:alpha val="75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4400" dirty="0">
                  <a:ln w="25400">
                    <a:solidFill>
                      <a:schemeClr val="bg1">
                        <a:alpha val="80000"/>
                      </a:schemeClr>
                    </a:solidFill>
                  </a:ln>
                  <a:latin typeface="飴鞭ゴシック-06" panose="02000600000000000000" pitchFamily="2" charset="-128"/>
                  <a:ea typeface="飴鞭ゴシック-06" panose="02000600000000000000" pitchFamily="2" charset="-128"/>
                </a:rPr>
                <a:t>　オーバーナイトハイクの設定歩行ペースは、</a:t>
              </a:r>
              <a:endParaRPr lang="en-US" altLang="ja-JP" sz="4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endParaRPr>
            </a:p>
            <a:p>
              <a:pPr algn="ctr"/>
              <a:endParaRPr lang="en-US" altLang="ja-JP" sz="20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endParaRPr>
            </a:p>
            <a:p>
              <a:pPr algn="ctr"/>
              <a:r>
                <a:rPr lang="en-US" altLang="ja-JP" sz="5400" dirty="0">
                  <a:ln w="25400">
                    <a:solidFill>
                      <a:schemeClr val="bg1">
                        <a:alpha val="80000"/>
                      </a:schemeClr>
                    </a:solidFill>
                  </a:ln>
                  <a:latin typeface="飴鞭ゴシック-06" panose="02000600000000000000" pitchFamily="2" charset="-128"/>
                  <a:ea typeface="飴鞭ゴシック-06" panose="02000600000000000000" pitchFamily="2" charset="-128"/>
                </a:rPr>
                <a:t>80m ÷ 69cm </a:t>
              </a:r>
              <a:r>
                <a:rPr lang="ja-JP" altLang="en-US" sz="5400" dirty="0">
                  <a:ln w="25400">
                    <a:solidFill>
                      <a:schemeClr val="bg1">
                        <a:alpha val="80000"/>
                      </a:schemeClr>
                    </a:solidFill>
                  </a:ln>
                  <a:latin typeface="飴鞭ゴシック-06" panose="02000600000000000000" pitchFamily="2" charset="-128"/>
                  <a:ea typeface="飴鞭ゴシック-06" panose="02000600000000000000" pitchFamily="2" charset="-128"/>
                </a:rPr>
                <a:t>＝ </a:t>
              </a:r>
              <a:r>
                <a:rPr lang="en-US" altLang="ja-JP" sz="13800" dirty="0">
                  <a:ln w="25400">
                    <a:solidFill>
                      <a:schemeClr val="bg1">
                        <a:alpha val="80000"/>
                      </a:schemeClr>
                    </a:solidFill>
                  </a:ln>
                  <a:solidFill>
                    <a:srgbClr val="FF0000"/>
                  </a:solidFill>
                  <a:latin typeface="飴鞭ゴシック-06" panose="02000600000000000000" pitchFamily="2" charset="-128"/>
                  <a:ea typeface="飴鞭ゴシック-06" panose="02000600000000000000" pitchFamily="2" charset="-128"/>
                </a:rPr>
                <a:t>116</a:t>
              </a:r>
              <a:r>
                <a:rPr lang="en-US" altLang="ja-JP" sz="13800" dirty="0">
                  <a:ln w="25400">
                    <a:solidFill>
                      <a:schemeClr val="bg1">
                        <a:alpha val="80000"/>
                      </a:schemeClr>
                    </a:solidFill>
                  </a:ln>
                  <a:latin typeface="飴鞭ゴシック-06" panose="02000600000000000000" pitchFamily="2" charset="-128"/>
                  <a:ea typeface="飴鞭ゴシック-06" panose="02000600000000000000" pitchFamily="2" charset="-128"/>
                </a:rPr>
                <a:t> </a:t>
              </a:r>
              <a:r>
                <a:rPr lang="ja-JP" altLang="en-US" sz="5400" dirty="0">
                  <a:ln w="25400">
                    <a:solidFill>
                      <a:schemeClr val="bg1">
                        <a:alpha val="80000"/>
                      </a:schemeClr>
                    </a:solidFill>
                  </a:ln>
                  <a:latin typeface="飴鞭ゴシック-06" panose="02000600000000000000" pitchFamily="2" charset="-128"/>
                  <a:ea typeface="飴鞭ゴシック-06" panose="02000600000000000000" pitchFamily="2" charset="-128"/>
                </a:rPr>
                <a:t>歩／分</a:t>
              </a:r>
              <a:endParaRPr lang="en-US" altLang="ja-JP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endParaRP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04DCCC06-D445-4F60-B8F4-D18BB0718C73}"/>
                </a:ext>
              </a:extLst>
            </p:cNvPr>
            <p:cNvSpPr txBox="1"/>
            <p:nvPr/>
          </p:nvSpPr>
          <p:spPr>
            <a:xfrm>
              <a:off x="0" y="1397675"/>
              <a:ext cx="12192000" cy="769441"/>
            </a:xfrm>
            <a:prstGeom prst="rect">
              <a:avLst/>
            </a:prstGeom>
            <a:noFill/>
            <a:effectLst>
              <a:outerShdw blurRad="127000" dist="63500" dir="2700000" algn="tl" rotWithShape="0">
                <a:schemeClr val="bg1">
                  <a:alpha val="75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4400" dirty="0">
                  <a:ln w="25400">
                    <a:solidFill>
                      <a:schemeClr val="bg1">
                        <a:alpha val="80000"/>
                      </a:schemeClr>
                    </a:solidFill>
                  </a:ln>
                  <a:latin typeface="飴鞭ゴシック-06" panose="02000600000000000000" pitchFamily="2" charset="-128"/>
                  <a:ea typeface="飴鞭ゴシック-06" panose="02000600000000000000" pitchFamily="2" charset="-128"/>
                </a:rPr>
                <a:t>　よって、</a:t>
              </a:r>
              <a:endParaRPr lang="en-US" altLang="ja-JP" sz="72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498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E3217E-DDC1-4F91-B4E1-82FCBEFFA248}"/>
              </a:ext>
            </a:extLst>
          </p:cNvPr>
          <p:cNvSpPr txBox="1"/>
          <p:nvPr/>
        </p:nvSpPr>
        <p:spPr>
          <a:xfrm>
            <a:off x="2202149" y="320456"/>
            <a:ext cx="7787709" cy="923330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テンポ</a:t>
            </a:r>
            <a:r>
              <a:rPr lang="en-US" altLang="ja-JP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116</a:t>
            </a:r>
            <a:r>
              <a:rPr lang="ja-JP" altLang="en-US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に近い曲の例</a:t>
            </a:r>
            <a:endParaRPr lang="en-US" altLang="ja-JP" sz="72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161F159-5541-4A68-B103-DBC5EFD44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63370" y="3300416"/>
            <a:ext cx="1805497" cy="231379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74E7B2-5719-4D05-99F8-E3FA2B9E16E1}"/>
              </a:ext>
            </a:extLst>
          </p:cNvPr>
          <p:cNvSpPr txBox="1"/>
          <p:nvPr/>
        </p:nvSpPr>
        <p:spPr>
          <a:xfrm>
            <a:off x="647700" y="2037128"/>
            <a:ext cx="11201400" cy="3600986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pPr>
              <a:tabLst>
                <a:tab pos="2336800" algn="l"/>
                <a:tab pos="9232900" algn="l"/>
              </a:tabLst>
            </a:pPr>
            <a:r>
              <a:rPr lang="ja-JP" altLang="en-US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テンポ</a:t>
            </a:r>
            <a:r>
              <a:rPr lang="en-US" altLang="ja-JP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solidFill>
                  <a:srgbClr val="FF0000"/>
                </a:solidFill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116	</a:t>
            </a:r>
            <a:r>
              <a:rPr lang="ja-JP" altLang="en-US" sz="40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炎と森のカーニバル</a:t>
            </a:r>
            <a:r>
              <a:rPr lang="ja-JP" altLang="en-US" sz="40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 </a:t>
            </a:r>
            <a:r>
              <a:rPr lang="ja-JP" altLang="en-US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／</a:t>
            </a:r>
            <a:r>
              <a:rPr lang="en-US" altLang="ja-JP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SEKAI NO OWARI</a:t>
            </a:r>
          </a:p>
          <a:p>
            <a:pPr>
              <a:tabLst>
                <a:tab pos="2336800" algn="l"/>
                <a:tab pos="9232900" algn="l"/>
              </a:tabLst>
            </a:pPr>
            <a:endParaRPr lang="en-US" altLang="ja-JP" sz="2000" dirty="0">
              <a:ln w="1905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>
              <a:tabLst>
                <a:tab pos="2336800" algn="l"/>
                <a:tab pos="9232900" algn="l"/>
              </a:tabLst>
            </a:pPr>
            <a:r>
              <a:rPr lang="ja-JP" altLang="en-US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テンポ</a:t>
            </a:r>
            <a:r>
              <a:rPr lang="en-US" altLang="ja-JP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solidFill>
                  <a:srgbClr val="FF0000"/>
                </a:solidFill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120	</a:t>
            </a:r>
            <a:r>
              <a:rPr lang="ja-JP" altLang="en-US" sz="40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さんぽ</a:t>
            </a:r>
            <a:r>
              <a:rPr lang="ja-JP" altLang="en-US" sz="40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 </a:t>
            </a:r>
            <a:r>
              <a:rPr lang="ja-JP" altLang="en-US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／「となりのトトロ」より 秋山カズ</a:t>
            </a:r>
          </a:p>
          <a:p>
            <a:pPr>
              <a:tabLst>
                <a:tab pos="2336800" algn="l"/>
                <a:tab pos="9232900" algn="l"/>
              </a:tabLst>
            </a:pPr>
            <a:endParaRPr lang="en-US" altLang="ja-JP" sz="2800" dirty="0">
              <a:ln w="1905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>
              <a:tabLst>
                <a:tab pos="2336800" algn="l"/>
                <a:tab pos="9232900" algn="l"/>
              </a:tabLst>
            </a:pPr>
            <a:r>
              <a:rPr lang="ja-JP" altLang="en-US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テンポ</a:t>
            </a:r>
            <a:r>
              <a:rPr lang="en-US" altLang="ja-JP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solidFill>
                  <a:srgbClr val="FF0000"/>
                </a:solidFill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122	</a:t>
            </a:r>
            <a:r>
              <a:rPr lang="ja-JP" altLang="en-US" sz="40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恋するフォーチュンクッキー</a:t>
            </a:r>
            <a:r>
              <a:rPr lang="ja-JP" altLang="en-US" sz="40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 </a:t>
            </a:r>
            <a:r>
              <a:rPr lang="ja-JP" altLang="en-US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／</a:t>
            </a:r>
            <a:r>
              <a:rPr lang="en-US" altLang="ja-JP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AKB48</a:t>
            </a:r>
          </a:p>
          <a:p>
            <a:pPr>
              <a:tabLst>
                <a:tab pos="2336800" algn="l"/>
                <a:tab pos="9232900" algn="l"/>
              </a:tabLst>
            </a:pPr>
            <a:endParaRPr lang="en-US" altLang="ja-JP" sz="2800" dirty="0">
              <a:ln w="1905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>
              <a:tabLst>
                <a:tab pos="2336800" algn="l"/>
                <a:tab pos="9232900" algn="l"/>
              </a:tabLst>
            </a:pPr>
            <a:r>
              <a:rPr lang="ja-JP" altLang="en-US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テンポ</a:t>
            </a:r>
            <a:r>
              <a:rPr lang="en-US" altLang="ja-JP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solidFill>
                  <a:srgbClr val="FF0000"/>
                </a:solidFill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128	</a:t>
            </a:r>
            <a:r>
              <a:rPr lang="en-US" altLang="ja-JP" sz="32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FALSH</a:t>
            </a:r>
            <a:r>
              <a:rPr lang="ja-JP" altLang="en-US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 ／「ちはやふる」より </a:t>
            </a:r>
            <a:r>
              <a:rPr lang="en-US" altLang="ja-JP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Perfume</a:t>
            </a:r>
            <a:endParaRPr lang="ja-JP" altLang="en-US" sz="2000" dirty="0">
              <a:ln w="1905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2977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E3217E-DDC1-4F91-B4E1-82FCBEFFA248}"/>
              </a:ext>
            </a:extLst>
          </p:cNvPr>
          <p:cNvSpPr txBox="1"/>
          <p:nvPr/>
        </p:nvSpPr>
        <p:spPr>
          <a:xfrm>
            <a:off x="809938" y="2397948"/>
            <a:ext cx="10572125" cy="2062103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　開会まで、</a:t>
            </a:r>
            <a:endParaRPr lang="en-US" altLang="ja-JP" sz="54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 algn="ctr"/>
            <a:endParaRPr lang="ja-JP" altLang="ja-JP" sz="20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 algn="ctr"/>
            <a:r>
              <a:rPr lang="ja-JP" altLang="en-US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　もうしばらくお待ちください。</a:t>
            </a:r>
            <a:endParaRPr lang="ja-JP" altLang="ja-JP" sz="60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7176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C309A5F-CB68-4059-8DFA-1E1269849C93}"/>
              </a:ext>
            </a:extLst>
          </p:cNvPr>
          <p:cNvGrpSpPr/>
          <p:nvPr/>
        </p:nvGrpSpPr>
        <p:grpSpPr>
          <a:xfrm>
            <a:off x="559259" y="1465214"/>
            <a:ext cx="4833496" cy="4399665"/>
            <a:chOff x="115185" y="1465214"/>
            <a:chExt cx="4833496" cy="439966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234F3C3-A398-43A2-8BDC-75D9EFDF2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465" y="2121978"/>
              <a:ext cx="2400216" cy="2614044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2A29FF19-D639-446A-A01A-0147A1E42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68" y="2465252"/>
              <a:ext cx="2295882" cy="1721472"/>
            </a:xfrm>
            <a:prstGeom prst="rect">
              <a:avLst/>
            </a:prstGeom>
          </p:spPr>
        </p:pic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EC0D1747-B905-4C3C-AD26-E9F5110E4021}"/>
                </a:ext>
              </a:extLst>
            </p:cNvPr>
            <p:cNvSpPr/>
            <p:nvPr/>
          </p:nvSpPr>
          <p:spPr>
            <a:xfrm rot="207726">
              <a:off x="115185" y="3949804"/>
              <a:ext cx="2299285" cy="1911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BFACD66A-C2AC-47CC-958D-B7A25F8A9DC9}"/>
                </a:ext>
              </a:extLst>
            </p:cNvPr>
            <p:cNvSpPr/>
            <p:nvPr/>
          </p:nvSpPr>
          <p:spPr>
            <a:xfrm rot="17977836">
              <a:off x="1991700" y="2927517"/>
              <a:ext cx="2252392" cy="26746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四角形: 角を丸くする 22">
              <a:extLst>
                <a:ext uri="{FF2B5EF4-FFF2-40B4-BE49-F238E27FC236}">
                  <a16:creationId xmlns:a16="http://schemas.microsoft.com/office/drawing/2014/main" id="{3EF3C898-A11E-46BE-A745-BCE3664FEF7D}"/>
                </a:ext>
              </a:extLst>
            </p:cNvPr>
            <p:cNvSpPr/>
            <p:nvPr/>
          </p:nvSpPr>
          <p:spPr>
            <a:xfrm>
              <a:off x="172029" y="5043245"/>
              <a:ext cx="4241805" cy="821634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kumimoji="1" lang="ja-JP" altLang="en-US" sz="2000" b="1" dirty="0">
                  <a:solidFill>
                    <a:sysClr val="windowText" lastClr="000000"/>
                  </a:solidFill>
                </a:rPr>
                <a:t>常に</a:t>
              </a:r>
              <a:r>
                <a:rPr kumimoji="1" lang="ja-JP" altLang="en-US" sz="2000" b="1" dirty="0">
                  <a:solidFill>
                    <a:srgbClr val="FF0000"/>
                  </a:solidFill>
                </a:rPr>
                <a:t>表紙が</a:t>
              </a:r>
              <a:r>
                <a:rPr lang="ja-JP" altLang="en-US" sz="2000" b="1" dirty="0">
                  <a:solidFill>
                    <a:srgbClr val="FF0000"/>
                  </a:solidFill>
                </a:rPr>
                <a:t>オモテ</a:t>
              </a:r>
              <a:r>
                <a:rPr kumimoji="1" lang="ja-JP" altLang="en-US" sz="2000" b="1" dirty="0">
                  <a:solidFill>
                    <a:sysClr val="windowText" lastClr="000000"/>
                  </a:solidFill>
                </a:rPr>
                <a:t>に</a:t>
              </a:r>
              <a:r>
                <a:rPr lang="ja-JP" altLang="en-US" sz="2000" b="1" dirty="0">
                  <a:solidFill>
                    <a:sysClr val="windowText" lastClr="000000"/>
                  </a:solidFill>
                </a:rPr>
                <a:t>な</a:t>
              </a:r>
              <a:r>
                <a:rPr kumimoji="1" lang="ja-JP" altLang="en-US" sz="2000" b="1" dirty="0">
                  <a:solidFill>
                    <a:sysClr val="windowText" lastClr="000000"/>
                  </a:solidFill>
                </a:rPr>
                <a:t>るよう、</a:t>
              </a:r>
              <a:endParaRPr kumimoji="1" lang="en-US" altLang="ja-JP" sz="2000" b="1" dirty="0">
                <a:solidFill>
                  <a:sysClr val="windowText" lastClr="000000"/>
                </a:solidFill>
              </a:endParaRPr>
            </a:p>
            <a:p>
              <a:pPr algn="ctr"/>
              <a:r>
                <a:rPr lang="ja-JP" altLang="en-US" sz="2000" b="1" dirty="0">
                  <a:solidFill>
                    <a:sysClr val="windowText" lastClr="000000"/>
                  </a:solidFill>
                </a:rPr>
                <a:t>長辺→短辺の順に、</a:t>
              </a:r>
              <a:r>
                <a:rPr lang="en-US" altLang="ja-JP" sz="2000" b="1" dirty="0">
                  <a:solidFill>
                    <a:sysClr val="windowText" lastClr="000000"/>
                  </a:solidFill>
                </a:rPr>
                <a:t>4</a:t>
              </a:r>
              <a:r>
                <a:rPr lang="ja-JP" altLang="en-US" sz="2000" b="1" dirty="0">
                  <a:solidFill>
                    <a:sysClr val="windowText" lastClr="000000"/>
                  </a:solidFill>
                </a:rPr>
                <a:t>つ折りにする</a:t>
              </a:r>
              <a:endParaRPr kumimoji="1" lang="ja-JP" altLang="en-US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5CF459C0-28AB-43FA-8A5E-C690E5DA1C54}"/>
                </a:ext>
              </a:extLst>
            </p:cNvPr>
            <p:cNvSpPr txBox="1"/>
            <p:nvPr/>
          </p:nvSpPr>
          <p:spPr>
            <a:xfrm>
              <a:off x="1514513" y="1465214"/>
              <a:ext cx="1556836" cy="584775"/>
            </a:xfrm>
            <a:prstGeom prst="rect">
              <a:avLst/>
            </a:prstGeom>
            <a:noFill/>
            <a:effectLst>
              <a:outerShdw blurRad="127000" dist="63500" dir="2700000" algn="tl" rotWithShape="0">
                <a:schemeClr val="bg1">
                  <a:alpha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dirty="0">
                  <a:ln w="25400">
                    <a:solidFill>
                      <a:schemeClr val="bg1">
                        <a:alpha val="80000"/>
                      </a:schemeClr>
                    </a:solidFill>
                  </a:ln>
                  <a:latin typeface="飴鞭ゴシック-06" panose="02000600000000000000" pitchFamily="2" charset="-128"/>
                  <a:ea typeface="飴鞭ゴシック-06" panose="02000600000000000000" pitchFamily="2" charset="-128"/>
                </a:rPr>
                <a:t>Step 1</a:t>
              </a:r>
              <a:endParaRPr lang="ja-JP" altLang="ja-JP" sz="32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E3217E-DDC1-4F91-B4E1-82FCBEFFA248}"/>
              </a:ext>
            </a:extLst>
          </p:cNvPr>
          <p:cNvSpPr txBox="1"/>
          <p:nvPr/>
        </p:nvSpPr>
        <p:spPr>
          <a:xfrm>
            <a:off x="3849230" y="163249"/>
            <a:ext cx="4493538" cy="830997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48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しおりの作り方</a:t>
            </a:r>
            <a:endParaRPr lang="ja-JP" altLang="ja-JP" sz="36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547DE1D4-F3A5-44A2-83A9-B8541292F5A9}"/>
              </a:ext>
            </a:extLst>
          </p:cNvPr>
          <p:cNvSpPr/>
          <p:nvPr/>
        </p:nvSpPr>
        <p:spPr>
          <a:xfrm>
            <a:off x="5090113" y="3261196"/>
            <a:ext cx="578340" cy="923330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EAE657B9-C08E-4E1C-8FD8-3E198F235909}"/>
              </a:ext>
            </a:extLst>
          </p:cNvPr>
          <p:cNvSpPr/>
          <p:nvPr/>
        </p:nvSpPr>
        <p:spPr>
          <a:xfrm>
            <a:off x="8591787" y="3261196"/>
            <a:ext cx="578340" cy="923330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F7E461E-E43C-43D6-829A-B151722B0869}"/>
              </a:ext>
            </a:extLst>
          </p:cNvPr>
          <p:cNvGrpSpPr/>
          <p:nvPr/>
        </p:nvGrpSpPr>
        <p:grpSpPr>
          <a:xfrm>
            <a:off x="5772551" y="1465214"/>
            <a:ext cx="2686703" cy="4399665"/>
            <a:chOff x="4722480" y="1465214"/>
            <a:chExt cx="2686703" cy="4399665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287A98D9-25EC-4023-ACC6-3DB59B0FFD5B}"/>
                </a:ext>
              </a:extLst>
            </p:cNvPr>
            <p:cNvGrpSpPr/>
            <p:nvPr/>
          </p:nvGrpSpPr>
          <p:grpSpPr>
            <a:xfrm>
              <a:off x="4878225" y="2363654"/>
              <a:ext cx="2435550" cy="2298337"/>
              <a:chOff x="2698290" y="3429001"/>
              <a:chExt cx="2818345" cy="2659566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E2EE87A2-FB5D-48B4-A504-AE6E1A45E9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34"/>
              <a:stretch/>
            </p:blipFill>
            <p:spPr>
              <a:xfrm>
                <a:off x="2698290" y="3429001"/>
                <a:ext cx="2818345" cy="2659566"/>
              </a:xfrm>
              <a:prstGeom prst="rect">
                <a:avLst/>
              </a:prstGeom>
            </p:spPr>
          </p:pic>
          <p:sp>
            <p:nvSpPr>
              <p:cNvPr id="28" name="楕円 27">
                <a:extLst>
                  <a:ext uri="{FF2B5EF4-FFF2-40B4-BE49-F238E27FC236}">
                    <a16:creationId xmlns:a16="http://schemas.microsoft.com/office/drawing/2014/main" id="{A3A49C1A-4B79-43CD-AC44-7CBEBC57E4C9}"/>
                  </a:ext>
                </a:extLst>
              </p:cNvPr>
              <p:cNvSpPr/>
              <p:nvPr/>
            </p:nvSpPr>
            <p:spPr>
              <a:xfrm rot="207726">
                <a:off x="3243096" y="4175442"/>
                <a:ext cx="462255" cy="343814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楕円 28">
                <a:extLst>
                  <a:ext uri="{FF2B5EF4-FFF2-40B4-BE49-F238E27FC236}">
                    <a16:creationId xmlns:a16="http://schemas.microsoft.com/office/drawing/2014/main" id="{BE5993D3-848C-42D8-A6A3-B075C80D3F38}"/>
                  </a:ext>
                </a:extLst>
              </p:cNvPr>
              <p:cNvSpPr/>
              <p:nvPr/>
            </p:nvSpPr>
            <p:spPr>
              <a:xfrm rot="207726">
                <a:off x="3721470" y="5286009"/>
                <a:ext cx="462255" cy="343814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5DA48768-A557-4429-8C63-CF78A0B4174F}"/>
                </a:ext>
              </a:extLst>
            </p:cNvPr>
            <p:cNvSpPr/>
            <p:nvPr/>
          </p:nvSpPr>
          <p:spPr>
            <a:xfrm>
              <a:off x="4722480" y="5043245"/>
              <a:ext cx="2686703" cy="821634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ja-JP" altLang="en-US" sz="2000" b="1" dirty="0">
                  <a:solidFill>
                    <a:sysClr val="windowText" lastClr="000000"/>
                  </a:solidFill>
                </a:rPr>
                <a:t>左</a:t>
              </a:r>
              <a:r>
                <a:rPr kumimoji="1" lang="ja-JP" altLang="en-US" sz="2000" b="1" dirty="0">
                  <a:solidFill>
                    <a:sysClr val="windowText" lastClr="000000"/>
                  </a:solidFill>
                </a:rPr>
                <a:t>辺の上下</a:t>
              </a:r>
              <a:r>
                <a:rPr kumimoji="1" lang="en-US" altLang="ja-JP" sz="2000" b="1" dirty="0">
                  <a:solidFill>
                    <a:sysClr val="windowText" lastClr="000000"/>
                  </a:solidFill>
                </a:rPr>
                <a:t>2</a:t>
              </a:r>
              <a:r>
                <a:rPr kumimoji="1" lang="ja-JP" altLang="en-US" sz="2000" b="1" dirty="0">
                  <a:solidFill>
                    <a:sysClr val="windowText" lastClr="000000"/>
                  </a:solidFill>
                </a:rPr>
                <a:t>か所を</a:t>
              </a:r>
              <a:endParaRPr kumimoji="1" lang="en-US" altLang="ja-JP" sz="2000" b="1" dirty="0">
                <a:solidFill>
                  <a:sysClr val="windowText" lastClr="000000"/>
                </a:solidFill>
              </a:endParaRPr>
            </a:p>
            <a:p>
              <a:pPr algn="ctr"/>
              <a:r>
                <a:rPr kumimoji="1" lang="ja-JP" altLang="en-US" sz="2000" b="1" dirty="0">
                  <a:solidFill>
                    <a:sysClr val="windowText" lastClr="000000"/>
                  </a:solidFill>
                </a:rPr>
                <a:t>ホッチキスで留める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8A2A14CC-0B4B-4046-B427-F7E4B293334E}"/>
                </a:ext>
              </a:extLst>
            </p:cNvPr>
            <p:cNvSpPr txBox="1"/>
            <p:nvPr/>
          </p:nvSpPr>
          <p:spPr>
            <a:xfrm>
              <a:off x="5287412" y="1465214"/>
              <a:ext cx="1556836" cy="584775"/>
            </a:xfrm>
            <a:prstGeom prst="rect">
              <a:avLst/>
            </a:prstGeom>
            <a:noFill/>
            <a:effectLst>
              <a:outerShdw blurRad="127000" dist="63500" dir="2700000" algn="tl" rotWithShape="0">
                <a:schemeClr val="bg1">
                  <a:alpha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dirty="0">
                  <a:ln w="25400">
                    <a:solidFill>
                      <a:schemeClr val="bg1">
                        <a:alpha val="80000"/>
                      </a:schemeClr>
                    </a:solidFill>
                  </a:ln>
                  <a:latin typeface="飴鞭ゴシック-06" panose="02000600000000000000" pitchFamily="2" charset="-128"/>
                  <a:ea typeface="飴鞭ゴシック-06" panose="02000600000000000000" pitchFamily="2" charset="-128"/>
                </a:rPr>
                <a:t>Step 2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018ADC4-EFA4-493B-BA57-B9D52008614D}"/>
              </a:ext>
            </a:extLst>
          </p:cNvPr>
          <p:cNvGrpSpPr/>
          <p:nvPr/>
        </p:nvGrpSpPr>
        <p:grpSpPr>
          <a:xfrm>
            <a:off x="9155947" y="1465214"/>
            <a:ext cx="2768388" cy="4399665"/>
            <a:chOff x="7699365" y="1465214"/>
            <a:chExt cx="2768388" cy="4399665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B9E664C2-A25B-4EAB-BE84-F277FA428944}"/>
                </a:ext>
              </a:extLst>
            </p:cNvPr>
            <p:cNvGrpSpPr/>
            <p:nvPr/>
          </p:nvGrpSpPr>
          <p:grpSpPr>
            <a:xfrm>
              <a:off x="7789991" y="2060180"/>
              <a:ext cx="2677762" cy="2983065"/>
              <a:chOff x="5928398" y="2830440"/>
              <a:chExt cx="2677762" cy="2983065"/>
            </a:xfrm>
          </p:grpSpPr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22429009-8161-416E-8E26-6DC986E9E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8398" y="2830440"/>
                <a:ext cx="2677762" cy="2983065"/>
              </a:xfrm>
              <a:prstGeom prst="rect">
                <a:avLst/>
              </a:prstGeom>
            </p:spPr>
          </p:pic>
          <p:sp>
            <p:nvSpPr>
              <p:cNvPr id="30" name="楕円 29">
                <a:extLst>
                  <a:ext uri="{FF2B5EF4-FFF2-40B4-BE49-F238E27FC236}">
                    <a16:creationId xmlns:a16="http://schemas.microsoft.com/office/drawing/2014/main" id="{EBA567D1-D124-47F8-966D-7C3BC3053147}"/>
                  </a:ext>
                </a:extLst>
              </p:cNvPr>
              <p:cNvSpPr/>
              <p:nvPr/>
            </p:nvSpPr>
            <p:spPr>
              <a:xfrm>
                <a:off x="5928398" y="5429496"/>
                <a:ext cx="2158729" cy="21397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1B46FF67-B7DD-41E5-A6F2-713853F24FEA}"/>
                </a:ext>
              </a:extLst>
            </p:cNvPr>
            <p:cNvSpPr/>
            <p:nvPr/>
          </p:nvSpPr>
          <p:spPr>
            <a:xfrm>
              <a:off x="7699365" y="5043245"/>
              <a:ext cx="2358173" cy="821634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ja-JP" altLang="en-US" sz="2000" b="1" dirty="0">
                  <a:solidFill>
                    <a:sysClr val="windowText" lastClr="000000"/>
                  </a:solidFill>
                </a:rPr>
                <a:t>下</a:t>
              </a:r>
              <a:r>
                <a:rPr kumimoji="1" lang="ja-JP" altLang="en-US" sz="2000" b="1" dirty="0">
                  <a:solidFill>
                    <a:sysClr val="windowText" lastClr="000000"/>
                  </a:solidFill>
                </a:rPr>
                <a:t>辺の袋</a:t>
              </a:r>
              <a:r>
                <a:rPr kumimoji="1" lang="en-US" altLang="ja-JP" sz="2000" b="1" dirty="0">
                  <a:solidFill>
                    <a:sysClr val="windowText" lastClr="000000"/>
                  </a:solidFill>
                </a:rPr>
                <a:t>2</a:t>
              </a:r>
              <a:r>
                <a:rPr kumimoji="1" lang="ja-JP" altLang="en-US" sz="2000" b="1" dirty="0">
                  <a:solidFill>
                    <a:sysClr val="windowText" lastClr="000000"/>
                  </a:solidFill>
                </a:rPr>
                <a:t>か所を</a:t>
              </a:r>
              <a:endParaRPr kumimoji="1" lang="en-US" altLang="ja-JP" sz="2000" b="1" dirty="0">
                <a:solidFill>
                  <a:sysClr val="windowText" lastClr="000000"/>
                </a:solidFill>
              </a:endParaRPr>
            </a:p>
            <a:p>
              <a:pPr algn="ctr"/>
              <a:r>
                <a:rPr lang="ja-JP" altLang="en-US" sz="2000" b="1" dirty="0">
                  <a:solidFill>
                    <a:sysClr val="windowText" lastClr="000000"/>
                  </a:solidFill>
                </a:rPr>
                <a:t>カッターで開く</a:t>
              </a:r>
              <a:endParaRPr kumimoji="1" lang="ja-JP" altLang="en-US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3CD0CE3-6F23-4500-ADD9-E97B64BAD534}"/>
                </a:ext>
              </a:extLst>
            </p:cNvPr>
            <p:cNvSpPr txBox="1"/>
            <p:nvPr/>
          </p:nvSpPr>
          <p:spPr>
            <a:xfrm>
              <a:off x="8090936" y="1465214"/>
              <a:ext cx="1556836" cy="584775"/>
            </a:xfrm>
            <a:prstGeom prst="rect">
              <a:avLst/>
            </a:prstGeom>
            <a:noFill/>
            <a:effectLst>
              <a:outerShdw blurRad="127000" dist="63500" dir="2700000" algn="tl" rotWithShape="0">
                <a:schemeClr val="bg1">
                  <a:alpha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dirty="0">
                  <a:ln w="25400">
                    <a:solidFill>
                      <a:schemeClr val="bg1">
                        <a:alpha val="80000"/>
                      </a:schemeClr>
                    </a:solidFill>
                  </a:ln>
                  <a:latin typeface="飴鞭ゴシック-06" panose="02000600000000000000" pitchFamily="2" charset="-128"/>
                  <a:ea typeface="飴鞭ゴシック-06" panose="02000600000000000000" pitchFamily="2" charset="-128"/>
                </a:rPr>
                <a:t>Step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674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22429009-8161-416E-8E26-6DC986E9EE2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98" y="2830440"/>
            <a:ext cx="2677762" cy="29830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234F3C3-A398-43A2-8BDC-75D9EFDF2F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21" y="849142"/>
            <a:ext cx="2400216" cy="261404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A29FF19-D639-446A-A01A-0147A1E425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26" y="1096766"/>
            <a:ext cx="2909934" cy="218189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2EE87A2-FB5D-48B4-A504-AE6E1A45E9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"/>
          <a:stretch/>
        </p:blipFill>
        <p:spPr>
          <a:xfrm>
            <a:off x="2698290" y="3429001"/>
            <a:ext cx="2818345" cy="2659566"/>
          </a:xfrm>
          <a:prstGeom prst="rect">
            <a:avLst/>
          </a:prstGeom>
        </p:spPr>
      </p:pic>
      <p:sp>
        <p:nvSpPr>
          <p:cNvPr id="17" name="矢印: 右 16">
            <a:extLst>
              <a:ext uri="{FF2B5EF4-FFF2-40B4-BE49-F238E27FC236}">
                <a16:creationId xmlns:a16="http://schemas.microsoft.com/office/drawing/2014/main" id="{9D5785C4-07BA-4F8D-B89F-9E13A33B058A}"/>
              </a:ext>
            </a:extLst>
          </p:cNvPr>
          <p:cNvSpPr/>
          <p:nvPr/>
        </p:nvSpPr>
        <p:spPr>
          <a:xfrm rot="7236194">
            <a:off x="4459740" y="2873965"/>
            <a:ext cx="578340" cy="923330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EAE657B9-C08E-4E1C-8FD8-3E198F235909}"/>
              </a:ext>
            </a:extLst>
          </p:cNvPr>
          <p:cNvSpPr/>
          <p:nvPr/>
        </p:nvSpPr>
        <p:spPr>
          <a:xfrm>
            <a:off x="5350058" y="4118813"/>
            <a:ext cx="578340" cy="923330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C7447B11-AC97-423B-8660-C9390A1DE58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872" y="2156164"/>
            <a:ext cx="3016202" cy="3999309"/>
          </a:xfrm>
          <a:prstGeom prst="rect">
            <a:avLst/>
          </a:prstGeom>
        </p:spPr>
      </p:pic>
      <p:sp>
        <p:nvSpPr>
          <p:cNvPr id="21" name="矢印: 右 20">
            <a:extLst>
              <a:ext uri="{FF2B5EF4-FFF2-40B4-BE49-F238E27FC236}">
                <a16:creationId xmlns:a16="http://schemas.microsoft.com/office/drawing/2014/main" id="{547DE1D4-F3A5-44A2-83A9-B8541292F5A9}"/>
              </a:ext>
            </a:extLst>
          </p:cNvPr>
          <p:cNvSpPr/>
          <p:nvPr/>
        </p:nvSpPr>
        <p:spPr>
          <a:xfrm>
            <a:off x="8168404" y="4118813"/>
            <a:ext cx="578340" cy="923330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EC0D1747-B905-4C3C-AD26-E9F5110E4021}"/>
              </a:ext>
            </a:extLst>
          </p:cNvPr>
          <p:cNvSpPr/>
          <p:nvPr/>
        </p:nvSpPr>
        <p:spPr>
          <a:xfrm rot="207726">
            <a:off x="1264577" y="3012031"/>
            <a:ext cx="2917481" cy="191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BFACD66A-C2AC-47CC-958D-B7A25F8A9DC9}"/>
              </a:ext>
            </a:extLst>
          </p:cNvPr>
          <p:cNvSpPr/>
          <p:nvPr/>
        </p:nvSpPr>
        <p:spPr>
          <a:xfrm rot="17977836">
            <a:off x="3794952" y="1650265"/>
            <a:ext cx="2252392" cy="2674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E3217E-DDC1-4F91-B4E1-82FCBEFFA248}"/>
              </a:ext>
            </a:extLst>
          </p:cNvPr>
          <p:cNvSpPr txBox="1"/>
          <p:nvPr/>
        </p:nvSpPr>
        <p:spPr>
          <a:xfrm>
            <a:off x="111512" y="163249"/>
            <a:ext cx="5032147" cy="923330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しおりの作り方</a:t>
            </a:r>
            <a:endParaRPr lang="ja-JP" altLang="ja-JP" sz="40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3EF3C898-A11E-46BE-A745-BCE3664FEF7D}"/>
              </a:ext>
            </a:extLst>
          </p:cNvPr>
          <p:cNvSpPr/>
          <p:nvPr/>
        </p:nvSpPr>
        <p:spPr>
          <a:xfrm>
            <a:off x="189641" y="1375156"/>
            <a:ext cx="2560594" cy="1144735"/>
          </a:xfrm>
          <a:prstGeom prst="roundRect">
            <a:avLst/>
          </a:prstGeom>
          <a:solidFill>
            <a:srgbClr val="FFFF00">
              <a:alpha val="7500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ja-JP" altLang="en-US" sz="2000" b="1" dirty="0">
                <a:solidFill>
                  <a:sysClr val="windowText" lastClr="000000"/>
                </a:solidFill>
              </a:rPr>
              <a:t>①長辺</a:t>
            </a:r>
            <a:r>
              <a:rPr kumimoji="1" lang="ja-JP" altLang="en-US" sz="2000" b="1" dirty="0">
                <a:solidFill>
                  <a:sysClr val="windowText" lastClr="000000"/>
                </a:solidFill>
              </a:rPr>
              <a:t>→短辺の順に</a:t>
            </a:r>
            <a:endParaRPr kumimoji="1" lang="en-US" altLang="ja-JP" sz="2000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sz="2000" b="1" dirty="0">
                <a:solidFill>
                  <a:sysClr val="windowText" lastClr="000000"/>
                </a:solidFill>
              </a:rPr>
              <a:t>常に</a:t>
            </a:r>
            <a:r>
              <a:rPr kumimoji="1" lang="ja-JP" altLang="en-US" sz="2000" b="1" dirty="0">
                <a:solidFill>
                  <a:srgbClr val="FF0000"/>
                </a:solidFill>
              </a:rPr>
              <a:t>表紙が</a:t>
            </a:r>
            <a:r>
              <a:rPr lang="ja-JP" altLang="en-US" sz="2000" b="1" dirty="0">
                <a:solidFill>
                  <a:srgbClr val="FF0000"/>
                </a:solidFill>
              </a:rPr>
              <a:t>オモテ</a:t>
            </a:r>
            <a:r>
              <a:rPr kumimoji="1" lang="ja-JP" altLang="en-US" sz="2000" b="1" dirty="0">
                <a:solidFill>
                  <a:sysClr val="windowText" lastClr="000000"/>
                </a:solidFill>
              </a:rPr>
              <a:t>に</a:t>
            </a:r>
            <a:endParaRPr kumimoji="1" lang="en-US" altLang="ja-JP" sz="2000" b="1" dirty="0">
              <a:solidFill>
                <a:sysClr val="windowText" lastClr="000000"/>
              </a:solidFill>
            </a:endParaRPr>
          </a:p>
          <a:p>
            <a:pPr algn="ctr"/>
            <a:r>
              <a:rPr lang="ja-JP" altLang="en-US" sz="2000" b="1" dirty="0">
                <a:solidFill>
                  <a:sysClr val="windowText" lastClr="000000"/>
                </a:solidFill>
              </a:rPr>
              <a:t>な</a:t>
            </a:r>
            <a:r>
              <a:rPr kumimoji="1" lang="ja-JP" altLang="en-US" sz="2000" b="1" dirty="0">
                <a:solidFill>
                  <a:sysClr val="windowText" lastClr="000000"/>
                </a:solidFill>
              </a:rPr>
              <a:t>るように折る</a:t>
            </a: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A3A49C1A-4B79-43CD-AC44-7CBEBC57E4C9}"/>
              </a:ext>
            </a:extLst>
          </p:cNvPr>
          <p:cNvSpPr/>
          <p:nvPr/>
        </p:nvSpPr>
        <p:spPr>
          <a:xfrm rot="207726">
            <a:off x="3243096" y="4175442"/>
            <a:ext cx="462255" cy="3438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BE5993D3-848C-42D8-A6A3-B075C80D3F38}"/>
              </a:ext>
            </a:extLst>
          </p:cNvPr>
          <p:cNvSpPr/>
          <p:nvPr/>
        </p:nvSpPr>
        <p:spPr>
          <a:xfrm rot="207726">
            <a:off x="3721470" y="5286009"/>
            <a:ext cx="462255" cy="3438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EBA567D1-D124-47F8-966D-7C3BC3053147}"/>
              </a:ext>
            </a:extLst>
          </p:cNvPr>
          <p:cNvSpPr/>
          <p:nvPr/>
        </p:nvSpPr>
        <p:spPr>
          <a:xfrm>
            <a:off x="5928398" y="5429496"/>
            <a:ext cx="2158729" cy="2682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68ACA982-7EDA-4975-B766-79CC12E4D018}"/>
              </a:ext>
            </a:extLst>
          </p:cNvPr>
          <p:cNvSpPr/>
          <p:nvPr/>
        </p:nvSpPr>
        <p:spPr>
          <a:xfrm>
            <a:off x="9179550" y="1204150"/>
            <a:ext cx="2184846" cy="821634"/>
          </a:xfrm>
          <a:prstGeom prst="roundRect">
            <a:avLst/>
          </a:prstGeom>
          <a:solidFill>
            <a:srgbClr val="FF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</a:rPr>
              <a:t>完成！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pPr algn="ctr"/>
            <a:r>
              <a:rPr lang="ja-JP" altLang="en-US" sz="2000" b="1" dirty="0">
                <a:solidFill>
                  <a:schemeClr val="bg1"/>
                </a:solidFill>
              </a:rPr>
              <a:t>超かんたん！！</a:t>
            </a:r>
            <a:endParaRPr lang="en-US" altLang="ja-JP" sz="2000" b="1" dirty="0">
              <a:solidFill>
                <a:schemeClr val="bg1"/>
              </a:solidFill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5DA48768-A557-4429-8C63-CF78A0B4174F}"/>
              </a:ext>
            </a:extLst>
          </p:cNvPr>
          <p:cNvSpPr/>
          <p:nvPr/>
        </p:nvSpPr>
        <p:spPr>
          <a:xfrm>
            <a:off x="676692" y="5047100"/>
            <a:ext cx="2686703" cy="821634"/>
          </a:xfrm>
          <a:prstGeom prst="roundRect">
            <a:avLst/>
          </a:prstGeom>
          <a:solidFill>
            <a:srgbClr val="FFFF00">
              <a:alpha val="6500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ja-JP" altLang="en-US" sz="2000" b="1" dirty="0">
                <a:solidFill>
                  <a:sysClr val="windowText" lastClr="000000"/>
                </a:solidFill>
              </a:rPr>
              <a:t>②左</a:t>
            </a:r>
            <a:r>
              <a:rPr kumimoji="1" lang="ja-JP" altLang="en-US" sz="2000" b="1" dirty="0">
                <a:solidFill>
                  <a:sysClr val="windowText" lastClr="000000"/>
                </a:solidFill>
              </a:rPr>
              <a:t>辺の上下</a:t>
            </a:r>
            <a:r>
              <a:rPr kumimoji="1" lang="en-US" altLang="ja-JP" sz="2000" b="1" dirty="0">
                <a:solidFill>
                  <a:sysClr val="windowText" lastClr="000000"/>
                </a:solidFill>
              </a:rPr>
              <a:t>2</a:t>
            </a:r>
            <a:r>
              <a:rPr kumimoji="1" lang="ja-JP" altLang="en-US" sz="2000" b="1" dirty="0">
                <a:solidFill>
                  <a:sysClr val="windowText" lastClr="000000"/>
                </a:solidFill>
              </a:rPr>
              <a:t>か所を</a:t>
            </a:r>
            <a:endParaRPr kumimoji="1" lang="en-US" altLang="ja-JP" sz="2000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sz="2000" b="1" dirty="0">
                <a:solidFill>
                  <a:sysClr val="windowText" lastClr="000000"/>
                </a:solidFill>
              </a:rPr>
              <a:t>ホッチキスで留める</a:t>
            </a: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DE12607E-C655-47DD-9BD2-A161E6C7B2EE}"/>
              </a:ext>
            </a:extLst>
          </p:cNvPr>
          <p:cNvCxnSpPr>
            <a:cxnSpLocks/>
            <a:stCxn id="23" idx="3"/>
            <a:endCxn id="27" idx="0"/>
          </p:cNvCxnSpPr>
          <p:nvPr/>
        </p:nvCxnSpPr>
        <p:spPr>
          <a:xfrm flipV="1">
            <a:off x="2750235" y="1717880"/>
            <a:ext cx="2054667" cy="22964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A4BD3992-D332-462C-A24B-2A3907226CDE}"/>
              </a:ext>
            </a:extLst>
          </p:cNvPr>
          <p:cNvCxnSpPr>
            <a:cxnSpLocks/>
          </p:cNvCxnSpPr>
          <p:nvPr/>
        </p:nvCxnSpPr>
        <p:spPr>
          <a:xfrm>
            <a:off x="1959108" y="2530078"/>
            <a:ext cx="440011" cy="45201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E4D364B7-6597-4631-855D-297BD08167BD}"/>
              </a:ext>
            </a:extLst>
          </p:cNvPr>
          <p:cNvCxnSpPr>
            <a:cxnSpLocks/>
            <a:endCxn id="28" idx="3"/>
          </p:cNvCxnSpPr>
          <p:nvPr/>
        </p:nvCxnSpPr>
        <p:spPr>
          <a:xfrm flipV="1">
            <a:off x="2591377" y="4458815"/>
            <a:ext cx="712373" cy="58828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AE5ABAD2-E084-4BE8-B51F-431D425D0A04}"/>
              </a:ext>
            </a:extLst>
          </p:cNvPr>
          <p:cNvCxnSpPr>
            <a:cxnSpLocks/>
            <a:stCxn id="25" idx="3"/>
            <a:endCxn id="29" idx="2"/>
          </p:cNvCxnSpPr>
          <p:nvPr/>
        </p:nvCxnSpPr>
        <p:spPr>
          <a:xfrm flipV="1">
            <a:off x="3363395" y="5443959"/>
            <a:ext cx="358497" cy="13958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1B46FF67-B7DD-41E5-A6F2-713853F24FEA}"/>
              </a:ext>
            </a:extLst>
          </p:cNvPr>
          <p:cNvSpPr/>
          <p:nvPr/>
        </p:nvSpPr>
        <p:spPr>
          <a:xfrm>
            <a:off x="5828675" y="5697770"/>
            <a:ext cx="2358173" cy="821634"/>
          </a:xfrm>
          <a:prstGeom prst="roundRect">
            <a:avLst/>
          </a:prstGeom>
          <a:solidFill>
            <a:srgbClr val="FFFF00">
              <a:alpha val="75000"/>
            </a:srgb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ja-JP" altLang="en-US" sz="2000" b="1" dirty="0">
                <a:solidFill>
                  <a:sysClr val="windowText" lastClr="000000"/>
                </a:solidFill>
              </a:rPr>
              <a:t>③下</a:t>
            </a:r>
            <a:r>
              <a:rPr kumimoji="1" lang="ja-JP" altLang="en-US" sz="2000" b="1" dirty="0">
                <a:solidFill>
                  <a:sysClr val="windowText" lastClr="000000"/>
                </a:solidFill>
              </a:rPr>
              <a:t>辺の袋</a:t>
            </a:r>
            <a:r>
              <a:rPr kumimoji="1" lang="en-US" altLang="ja-JP" sz="2000" b="1" dirty="0">
                <a:solidFill>
                  <a:sysClr val="windowText" lastClr="000000"/>
                </a:solidFill>
              </a:rPr>
              <a:t>2</a:t>
            </a:r>
            <a:r>
              <a:rPr kumimoji="1" lang="ja-JP" altLang="en-US" sz="2000" b="1" dirty="0">
                <a:solidFill>
                  <a:sysClr val="windowText" lastClr="000000"/>
                </a:solidFill>
              </a:rPr>
              <a:t>か所を</a:t>
            </a:r>
            <a:endParaRPr kumimoji="1" lang="en-US" altLang="ja-JP" sz="2000" b="1" dirty="0">
              <a:solidFill>
                <a:sysClr val="windowText" lastClr="000000"/>
              </a:solidFill>
            </a:endParaRPr>
          </a:p>
          <a:p>
            <a:pPr algn="ctr"/>
            <a:r>
              <a:rPr lang="ja-JP" altLang="en-US" sz="2000" b="1" dirty="0">
                <a:solidFill>
                  <a:sysClr val="windowText" lastClr="000000"/>
                </a:solidFill>
              </a:rPr>
              <a:t>カッターで開く</a:t>
            </a:r>
            <a:endParaRPr kumimoji="1" lang="ja-JP" altLang="en-US" sz="2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94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E3217E-DDC1-4F91-B4E1-82FCBEFFA248}"/>
              </a:ext>
            </a:extLst>
          </p:cNvPr>
          <p:cNvSpPr txBox="1"/>
          <p:nvPr/>
        </p:nvSpPr>
        <p:spPr>
          <a:xfrm>
            <a:off x="1288434" y="1438007"/>
            <a:ext cx="9615132" cy="3724096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ja-JP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青少年</a:t>
            </a:r>
            <a:r>
              <a:rPr lang="en-US" altLang="ja-JP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 </a:t>
            </a:r>
            <a:r>
              <a:rPr lang="ja-JP" altLang="ja-JP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夏のつどい</a:t>
            </a:r>
            <a:endParaRPr lang="en-US" altLang="ja-JP" sz="54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 algn="ctr"/>
            <a:endParaRPr lang="ja-JP" altLang="ja-JP" sz="20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 algn="ctr"/>
            <a:r>
              <a:rPr lang="ja-JP" altLang="ja-JP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第</a:t>
            </a:r>
            <a:r>
              <a:rPr lang="en-US" altLang="ja-JP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34</a:t>
            </a:r>
            <a:r>
              <a:rPr lang="ja-JP" altLang="ja-JP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回</a:t>
            </a:r>
            <a:r>
              <a:rPr lang="en-US" altLang="ja-JP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 </a:t>
            </a:r>
            <a:r>
              <a:rPr lang="ja-JP" altLang="ja-JP" sz="54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オーバーナイトハイク</a:t>
            </a:r>
            <a:endParaRPr lang="en-US" altLang="ja-JP" sz="54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 algn="ctr"/>
            <a:endParaRPr lang="en-US" altLang="ja-JP" sz="28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 algn="ctr"/>
            <a:r>
              <a:rPr lang="ja-JP" altLang="en-US" sz="80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デザイン入賞作品</a:t>
            </a:r>
            <a:endParaRPr lang="ja-JP" altLang="ja-JP" sz="60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169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15171D1-E411-4665-BE8F-3B4044B5B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6" b="37778"/>
          <a:stretch/>
        </p:blipFill>
        <p:spPr>
          <a:xfrm>
            <a:off x="481782" y="805873"/>
            <a:ext cx="5449232" cy="5246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60FA7F3-8E62-4A4C-9477-A63A32E7BD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6" b="37778"/>
          <a:stretch/>
        </p:blipFill>
        <p:spPr>
          <a:xfrm>
            <a:off x="6260988" y="805873"/>
            <a:ext cx="5449232" cy="5246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8EE8AFD-190F-4429-89DF-82EBCCAF4E9E}"/>
              </a:ext>
            </a:extLst>
          </p:cNvPr>
          <p:cNvSpPr txBox="1"/>
          <p:nvPr/>
        </p:nvSpPr>
        <p:spPr>
          <a:xfrm>
            <a:off x="4772562" y="221098"/>
            <a:ext cx="2646878" cy="584775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募集ポスター</a:t>
            </a:r>
            <a:endParaRPr lang="ja-JP" altLang="ja-JP" sz="3200" dirty="0">
              <a:ln w="1905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E59D4C-2657-4E4E-A3C4-DC9D5680840D}"/>
              </a:ext>
            </a:extLst>
          </p:cNvPr>
          <p:cNvSpPr txBox="1"/>
          <p:nvPr/>
        </p:nvSpPr>
        <p:spPr>
          <a:xfrm>
            <a:off x="1221720" y="6109793"/>
            <a:ext cx="3969356" cy="461665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ln w="9525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西原中３年　長根 千春さん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6652121-5281-4AF9-B3FF-D4E1B8FA1732}"/>
              </a:ext>
            </a:extLst>
          </p:cNvPr>
          <p:cNvSpPr txBox="1"/>
          <p:nvPr/>
        </p:nvSpPr>
        <p:spPr>
          <a:xfrm>
            <a:off x="7000924" y="6109793"/>
            <a:ext cx="3969356" cy="461665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ln w="9525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逆井中２年　鈴木 瞭太さん</a:t>
            </a:r>
          </a:p>
        </p:txBody>
      </p:sp>
    </p:spTree>
    <p:extLst>
      <p:ext uri="{BB962C8B-B14F-4D97-AF65-F5344CB8AC3E}">
        <p14:creationId xmlns:p14="http://schemas.microsoft.com/office/powerpoint/2010/main" val="4243307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05A5479-A6C5-448F-B7F7-94ABD6272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85"/>
          <a:stretch/>
        </p:blipFill>
        <p:spPr>
          <a:xfrm>
            <a:off x="706554" y="797296"/>
            <a:ext cx="5059246" cy="5263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83A66E5-237D-41CE-B3FA-6E0E374F9A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85"/>
          <a:stretch/>
        </p:blipFill>
        <p:spPr>
          <a:xfrm>
            <a:off x="6426200" y="797296"/>
            <a:ext cx="5059246" cy="5263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4B8B6E-52A2-481E-9734-AE75872C27D2}"/>
              </a:ext>
            </a:extLst>
          </p:cNvPr>
          <p:cNvSpPr txBox="1"/>
          <p:nvPr/>
        </p:nvSpPr>
        <p:spPr>
          <a:xfrm>
            <a:off x="5388114" y="221098"/>
            <a:ext cx="1415773" cy="584775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しおり</a:t>
            </a:r>
            <a:endParaRPr lang="ja-JP" altLang="ja-JP" sz="3200" dirty="0">
              <a:ln w="1905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9B4A560-E8EA-4522-AB83-162289B467A9}"/>
              </a:ext>
            </a:extLst>
          </p:cNvPr>
          <p:cNvSpPr txBox="1"/>
          <p:nvPr/>
        </p:nvSpPr>
        <p:spPr>
          <a:xfrm>
            <a:off x="1405387" y="6107336"/>
            <a:ext cx="3661580" cy="461665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ln w="9525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柏五中１年　相原 唯さん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A095BE-3557-47C2-B6FD-08C22F6B0E78}"/>
              </a:ext>
            </a:extLst>
          </p:cNvPr>
          <p:cNvSpPr txBox="1"/>
          <p:nvPr/>
        </p:nvSpPr>
        <p:spPr>
          <a:xfrm>
            <a:off x="6971145" y="6107336"/>
            <a:ext cx="3969356" cy="461665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ln w="9525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柏五中２年　林 さくらさん</a:t>
            </a:r>
          </a:p>
        </p:txBody>
      </p:sp>
    </p:spTree>
    <p:extLst>
      <p:ext uri="{BB962C8B-B14F-4D97-AF65-F5344CB8AC3E}">
        <p14:creationId xmlns:p14="http://schemas.microsoft.com/office/powerpoint/2010/main" val="908561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45A8193-C186-4E66-A325-9BC19A1A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6138" y="0"/>
            <a:ext cx="481972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F7CCEAD-CA14-4395-B347-3E315897A87E}"/>
              </a:ext>
            </a:extLst>
          </p:cNvPr>
          <p:cNvSpPr txBox="1"/>
          <p:nvPr/>
        </p:nvSpPr>
        <p:spPr>
          <a:xfrm>
            <a:off x="5388114" y="221098"/>
            <a:ext cx="1415773" cy="584775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ln w="1905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タオル</a:t>
            </a:r>
            <a:endParaRPr lang="ja-JP" altLang="ja-JP" sz="3200" dirty="0">
              <a:ln w="1905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D846564-6DA5-4F21-87E7-EB8843AAD638}"/>
              </a:ext>
            </a:extLst>
          </p:cNvPr>
          <p:cNvSpPr txBox="1"/>
          <p:nvPr/>
        </p:nvSpPr>
        <p:spPr>
          <a:xfrm>
            <a:off x="4111323" y="5896968"/>
            <a:ext cx="3969356" cy="461665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ln w="9525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逆井中１年　吉武 更紗さん</a:t>
            </a:r>
            <a:endParaRPr lang="ja-JP" altLang="ja-JP" sz="2400" dirty="0">
              <a:ln w="9525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7873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E7C99A-5720-4A8C-A746-EFE41A6BA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63370" y="3300416"/>
            <a:ext cx="1805497" cy="231379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2E3217E-DDC1-4F91-B4E1-82FCBEFFA248}"/>
              </a:ext>
            </a:extLst>
          </p:cNvPr>
          <p:cNvSpPr txBox="1"/>
          <p:nvPr/>
        </p:nvSpPr>
        <p:spPr>
          <a:xfrm>
            <a:off x="925354" y="2120949"/>
            <a:ext cx="10341293" cy="2616101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bg1">
                <a:alpha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72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オーバーナイトハイクの</a:t>
            </a:r>
            <a:endParaRPr lang="en-US" altLang="ja-JP" sz="72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 algn="ctr"/>
            <a:endParaRPr lang="ja-JP" altLang="ja-JP" sz="20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  <a:p>
            <a:pPr algn="ctr"/>
            <a:r>
              <a:rPr lang="ja-JP" altLang="en-US" sz="7200" dirty="0">
                <a:ln w="25400">
                  <a:solidFill>
                    <a:schemeClr val="bg1">
                      <a:alpha val="80000"/>
                    </a:schemeClr>
                  </a:solidFill>
                </a:ln>
                <a:latin typeface="飴鞭ゴシック-06" panose="02000600000000000000" pitchFamily="2" charset="-128"/>
                <a:ea typeface="飴鞭ゴシック-06" panose="02000600000000000000" pitchFamily="2" charset="-128"/>
              </a:rPr>
              <a:t>歩行ペースについて</a:t>
            </a:r>
            <a:endParaRPr lang="ja-JP" altLang="ja-JP" sz="7200" dirty="0">
              <a:ln w="25400">
                <a:solidFill>
                  <a:schemeClr val="bg1">
                    <a:alpha val="80000"/>
                  </a:schemeClr>
                </a:solidFill>
              </a:ln>
              <a:latin typeface="飴鞭ゴシック-06" panose="02000600000000000000" pitchFamily="2" charset="-128"/>
              <a:ea typeface="飴鞭ゴシック-06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0181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149</Words>
  <Application>Microsoft Office PowerPoint</Application>
  <PresentationFormat>ワイド画面</PresentationFormat>
  <Paragraphs>58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飴鞭ゴシック-06</vt:lpstr>
      <vt:lpstr>游ゴシック Light</vt:lpstr>
      <vt:lpstr>Arial</vt:lpstr>
      <vt:lpstr>游ゴシック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吉原 正人</dc:creator>
  <cp:lastModifiedBy>Masato YOSHIHARA - 吉原 正人</cp:lastModifiedBy>
  <cp:revision>49</cp:revision>
  <dcterms:created xsi:type="dcterms:W3CDTF">2018-07-07T04:15:12Z</dcterms:created>
  <dcterms:modified xsi:type="dcterms:W3CDTF">2018-07-07T20:52:12Z</dcterms:modified>
</cp:coreProperties>
</file>