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0" r:id="rId4"/>
    <p:sldId id="257" r:id="rId5"/>
    <p:sldId id="259" r:id="rId6"/>
    <p:sldId id="263" r:id="rId7"/>
    <p:sldId id="300" r:id="rId8"/>
    <p:sldId id="262" r:id="rId9"/>
    <p:sldId id="279" r:id="rId10"/>
    <p:sldId id="312" r:id="rId11"/>
    <p:sldId id="291" r:id="rId12"/>
    <p:sldId id="270" r:id="rId13"/>
    <p:sldId id="288" r:id="rId14"/>
    <p:sldId id="292" r:id="rId15"/>
    <p:sldId id="289" r:id="rId16"/>
    <p:sldId id="301" r:id="rId17"/>
    <p:sldId id="293" r:id="rId18"/>
    <p:sldId id="294" r:id="rId19"/>
    <p:sldId id="265" r:id="rId20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1260" y="-102"/>
      </p:cViewPr>
      <p:guideLst>
        <p:guide orient="horz" pos="1951"/>
        <p:guide orient="horz" pos="1210"/>
        <p:guide pos="32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F:\&#21442;&#21152;&#32773;&#20154;&#25968;&#12398;&#25512;&#3122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52227862380098E-2"/>
          <c:y val="6.44839621073625E-2"/>
          <c:w val="0.93943880428652005"/>
          <c:h val="0.78959614425793601"/>
        </c:manualLayout>
      </c:layout>
      <c:lineChart>
        <c:grouping val="standard"/>
        <c:varyColors val="0"/>
        <c:ser>
          <c:idx val="0"/>
          <c:order val="0"/>
          <c:tx>
            <c:strRef>
              <c:f>[参加者人数の推移.xlsx]Sheet1!$K$5</c:f>
              <c:strCache>
                <c:ptCount val="1"/>
                <c:pt idx="0">
                  <c:v>申込者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1849022443988"/>
                  <c:y val="-2.1260435310402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400" b="0" i="0" u="none" strike="noStrike" kern="1200" baseline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HG丸ｺﾞｼｯｸM-PRO" panose="020F0600000000000000" pitchFamily="50" charset="-128"/>
                    <a:sym typeface="HG丸ｺﾞｼｯｸM-PRO" panose="020F0600000000000000" pitchFamily="50" charset="-128"/>
                  </a:defRPr>
                </a:pPr>
                <a:endParaRPr lang="ja-JP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[参加者人数の推移.xlsx]Sheet1!$L$4:$P$4</c:f>
              <c:strCache>
                <c:ptCount val="5"/>
                <c:pt idx="0">
                  <c:v>２９回</c:v>
                </c:pt>
                <c:pt idx="1">
                  <c:v>３０回</c:v>
                </c:pt>
                <c:pt idx="2">
                  <c:v>３１回</c:v>
                </c:pt>
                <c:pt idx="3">
                  <c:v>３２回</c:v>
                </c:pt>
                <c:pt idx="4">
                  <c:v>33回</c:v>
                </c:pt>
              </c:strCache>
            </c:strRef>
          </c:cat>
          <c:val>
            <c:numRef>
              <c:f>[参加者人数の推移.xlsx]Sheet1!$L$5:$P$5</c:f>
              <c:numCache>
                <c:formatCode>General</c:formatCode>
                <c:ptCount val="5"/>
                <c:pt idx="0">
                  <c:v>882</c:v>
                </c:pt>
                <c:pt idx="1">
                  <c:v>847</c:v>
                </c:pt>
                <c:pt idx="2">
                  <c:v>787</c:v>
                </c:pt>
                <c:pt idx="3">
                  <c:v>768</c:v>
                </c:pt>
                <c:pt idx="4">
                  <c:v>671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[参加者人数の推移.xlsx]Sheet1!$K$6</c:f>
              <c:strCache>
                <c:ptCount val="1"/>
                <c:pt idx="0">
                  <c:v>抽選後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400000" scaled="0"/>
              </a:gra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0882307144279"/>
                  <c:y val="-1.18621096491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400" b="0" i="0" u="none" strike="noStrike" kern="1200" baseline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HG丸ｺﾞｼｯｸM-PRO" panose="020F0600000000000000" pitchFamily="50" charset="-128"/>
                    <a:sym typeface="HG丸ｺﾞｼｯｸM-PRO" panose="020F0600000000000000" pitchFamily="50" charset="-128"/>
                  </a:defRPr>
                </a:pPr>
                <a:endParaRPr lang="ja-JP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[参加者人数の推移.xlsx]Sheet1!$L$4:$P$4</c:f>
              <c:strCache>
                <c:ptCount val="5"/>
                <c:pt idx="0">
                  <c:v>２９回</c:v>
                </c:pt>
                <c:pt idx="1">
                  <c:v>３０回</c:v>
                </c:pt>
                <c:pt idx="2">
                  <c:v>３１回</c:v>
                </c:pt>
                <c:pt idx="3">
                  <c:v>３２回</c:v>
                </c:pt>
                <c:pt idx="4">
                  <c:v>33回</c:v>
                </c:pt>
              </c:strCache>
            </c:strRef>
          </c:cat>
          <c:val>
            <c:numRef>
              <c:f>[参加者人数の推移.xlsx]Sheet1!$L$6:$P$6</c:f>
              <c:numCache>
                <c:formatCode>General</c:formatCode>
                <c:ptCount val="5"/>
                <c:pt idx="0">
                  <c:v>803</c:v>
                </c:pt>
                <c:pt idx="1">
                  <c:v>760</c:v>
                </c:pt>
                <c:pt idx="2">
                  <c:v>725</c:v>
                </c:pt>
                <c:pt idx="3">
                  <c:v>720</c:v>
                </c:pt>
                <c:pt idx="4">
                  <c:v>671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[参加者人数の推移.xlsx]Sheet1!$K$7</c:f>
              <c:strCache>
                <c:ptCount val="1"/>
                <c:pt idx="0">
                  <c:v>当日参加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 w="3175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1849022443988"/>
                  <c:y val="-9.11161513302954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2400" b="0" i="0" u="none" strike="noStrike" kern="1200" baseline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HG丸ｺﾞｼｯｸM-PRO" panose="020F0600000000000000" pitchFamily="50" charset="-128"/>
                    <a:sym typeface="HG丸ｺﾞｼｯｸM-PRO" panose="020F0600000000000000" pitchFamily="50" charset="-128"/>
                  </a:defRPr>
                </a:pPr>
                <a:endParaRPr lang="ja-JP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[参加者人数の推移.xlsx]Sheet1!$L$4:$P$4</c:f>
              <c:strCache>
                <c:ptCount val="5"/>
                <c:pt idx="0">
                  <c:v>２９回</c:v>
                </c:pt>
                <c:pt idx="1">
                  <c:v>３０回</c:v>
                </c:pt>
                <c:pt idx="2">
                  <c:v>３１回</c:v>
                </c:pt>
                <c:pt idx="3">
                  <c:v>３２回</c:v>
                </c:pt>
                <c:pt idx="4">
                  <c:v>33回</c:v>
                </c:pt>
              </c:strCache>
            </c:strRef>
          </c:cat>
          <c:val>
            <c:numRef>
              <c:f>[参加者人数の推移.xlsx]Sheet1!$L$7:$P$7</c:f>
              <c:numCache>
                <c:formatCode>General</c:formatCode>
                <c:ptCount val="5"/>
                <c:pt idx="0">
                  <c:v>703</c:v>
                </c:pt>
                <c:pt idx="1">
                  <c:v>647</c:v>
                </c:pt>
                <c:pt idx="2">
                  <c:v>628</c:v>
                </c:pt>
                <c:pt idx="3">
                  <c:v>645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7767424"/>
        <c:axId val="652331264"/>
      </c:lineChart>
      <c:catAx>
        <c:axId val="697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  <a:sym typeface="HG丸ｺﾞｼｯｸM-PRO" panose="020F0600000000000000" pitchFamily="50" charset="-128"/>
              </a:defRPr>
            </a:pPr>
            <a:endParaRPr lang="ja-JP"/>
          </a:p>
        </c:txPr>
        <c:crossAx val="652331264"/>
        <c:crosses val="autoZero"/>
        <c:auto val="1"/>
        <c:lblAlgn val="ctr"/>
        <c:lblOffset val="100"/>
        <c:noMultiLvlLbl val="0"/>
      </c:catAx>
      <c:valAx>
        <c:axId val="652331264"/>
        <c:scaling>
          <c:orientation val="minMax"/>
          <c:min val="6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776742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ja-JP" sz="20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  <a:sym typeface="HG丸ｺﾞｼｯｸM-PRO" panose="020F0600000000000000" pitchFamily="50" charset="-128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ja-JP" sz="20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  <a:sym typeface="HG丸ｺﾞｼｯｸM-PRO" panose="020F0600000000000000" pitchFamily="50" charset="-128"/>
              </a:defRPr>
            </a:pPr>
            <a:endParaRPr lang="ja-JP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ja-JP" sz="2000" b="0" i="0" u="none" strike="noStrike" kern="1200" baseline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丸ｺﾞｼｯｸM-PRO" panose="020F0600000000000000" pitchFamily="50" charset="-128"/>
                <a:sym typeface="HG丸ｺﾞｼｯｸM-PRO" panose="020F0600000000000000" pitchFamily="50" charset="-128"/>
              </a:defRPr>
            </a:pPr>
            <a:endParaRPr lang="ja-JP"/>
          </a:p>
        </c:txPr>
      </c:legendEntry>
      <c:layout>
        <c:manualLayout>
          <c:xMode val="edge"/>
          <c:yMode val="edge"/>
          <c:x val="0.46529754774151899"/>
          <c:y val="5.8168522519527997E-2"/>
          <c:w val="0.53258739303682301"/>
          <c:h val="7.8359890144054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HG丸ｺﾞｼｯｸM-PRO" panose="020F0600000000000000" pitchFamily="50" charset="-128"/>
              <a:sym typeface="HG丸ｺﾞｼｯｸM-PRO" panose="020F0600000000000000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ja-JP">
          <a:latin typeface="HG丸ｺﾞｼｯｸM-PRO" panose="020F0600000000000000" pitchFamily="50" charset="-128"/>
          <a:ea typeface="HG丸ｺﾞｼｯｸM-PRO" panose="020F0600000000000000" pitchFamily="50" charset="-128"/>
          <a:cs typeface="HG丸ｺﾞｼｯｸM-PRO" panose="020F0600000000000000" pitchFamily="50" charset="-128"/>
          <a:sym typeface="HG丸ｺﾞｼｯｸM-PRO" panose="020F0600000000000000" pitchFamily="50" charset="-128"/>
        </a:defRPr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93F1-D337-477A-B98A-83DE47DDB92A}" type="datetimeFigureOut">
              <a:rPr kumimoji="1" lang="ja-JP" altLang="en-US" smtClean="0"/>
              <a:t>2017/7/9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F2D7-A99A-4AC5-BC01-384F23EAC7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9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2017/7/9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ja-JP"/>
              <a:t>‹#›</a:t>
            </a:fld>
            <a:endParaRPr 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2017/7/9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2017/7/9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2017/7/9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2017/7/9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2017/7/9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2017/7/9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2017/7/9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ja-JP"/>
              <a:t>‹#›</a:t>
            </a:fld>
            <a:endParaRPr 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2017/7/9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文字列プレースホルダ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日付プレースホルダ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B8F8725A-28AD-45F8-B362-09C8E353BCD4}" type="datetimeFigureOut">
              <a:rPr kumimoji="1" lang="ja-JP" altLang="en-US" smtClean="0"/>
              <a:t>2017/7/9</a:t>
            </a:fld>
            <a:endParaRPr kumimoji="1" lang="ja-JP" altLang="en-US"/>
          </a:p>
        </p:txBody>
      </p:sp>
      <p:sp>
        <p:nvSpPr>
          <p:cNvPr id="1029" name="フッタープレースホルダ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30" name="スライド番号プレースホルダ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" name="直線コネクタ 1"/>
          <p:cNvCxnSpPr/>
          <p:nvPr userDrawn="1"/>
        </p:nvCxnSpPr>
        <p:spPr>
          <a:xfrm>
            <a:off x="0" y="501650"/>
            <a:ext cx="8133715" cy="0"/>
          </a:xfrm>
          <a:prstGeom prst="line">
            <a:avLst/>
          </a:prstGeom>
          <a:ln w="76200">
            <a:gradFill>
              <a:gsLst>
                <a:gs pos="37000">
                  <a:srgbClr val="0070C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 userDrawn="1"/>
        </p:nvCxnSpPr>
        <p:spPr>
          <a:xfrm>
            <a:off x="1010285" y="6645275"/>
            <a:ext cx="8133715" cy="0"/>
          </a:xfrm>
          <a:prstGeom prst="line">
            <a:avLst/>
          </a:prstGeom>
          <a:ln w="76200">
            <a:gradFill>
              <a:gsLst>
                <a:gs pos="37000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28930" y="2837815"/>
            <a:ext cx="8498840" cy="93472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ja-JP" altLang="en-US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lang="en-US" altLang="ja-JP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33</a:t>
            </a:r>
            <a:r>
              <a:rPr lang="ja-JP" altLang="en-US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回オーバーナイトハイク</a:t>
            </a:r>
            <a:br>
              <a:rPr lang="ja-JP" altLang="en-US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の留意事項について</a:t>
            </a:r>
          </a:p>
        </p:txBody>
      </p:sp>
      <p:cxnSp>
        <p:nvCxnSpPr>
          <p:cNvPr id="2" name="直線コネクタ 1"/>
          <p:cNvCxnSpPr/>
          <p:nvPr/>
        </p:nvCxnSpPr>
        <p:spPr>
          <a:xfrm>
            <a:off x="0" y="476250"/>
            <a:ext cx="8133715" cy="0"/>
          </a:xfrm>
          <a:prstGeom prst="line">
            <a:avLst/>
          </a:prstGeom>
          <a:ln w="76200">
            <a:gradFill>
              <a:gsLst>
                <a:gs pos="37000">
                  <a:srgbClr val="0070C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>
            <a:spLocks noGrp="1"/>
          </p:cNvSpPr>
          <p:nvPr/>
        </p:nvSpPr>
        <p:spPr>
          <a:xfrm>
            <a:off x="12700" y="2373630"/>
            <a:ext cx="913130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タイトル 3"/>
          <p:cNvSpPr>
            <a:spLocks noGrp="1"/>
          </p:cNvSpPr>
          <p:nvPr/>
        </p:nvSpPr>
        <p:spPr>
          <a:xfrm>
            <a:off x="68580" y="419735"/>
            <a:ext cx="8789035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どんな状況下においても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参加者（子供大人）の安全を確保した上で、</a:t>
            </a:r>
          </a:p>
        </p:txBody>
      </p:sp>
      <p:sp>
        <p:nvSpPr>
          <p:cNvPr id="8" name="タイトル 3"/>
          <p:cNvSpPr>
            <a:spLocks noGrp="1"/>
          </p:cNvSpPr>
          <p:nvPr/>
        </p:nvSpPr>
        <p:spPr>
          <a:xfrm>
            <a:off x="0" y="1494790"/>
            <a:ext cx="8079740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変更点１</a:t>
            </a:r>
          </a:p>
        </p:txBody>
      </p:sp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7767" y="1558569"/>
            <a:ext cx="8930129" cy="4976085"/>
            <a:chOff x="7851" y="2351"/>
            <a:chExt cx="8323" cy="4638"/>
          </a:xfrm>
        </p:grpSpPr>
        <p:pic>
          <p:nvPicPr>
            <p:cNvPr id="2" name="図 2"/>
            <p:cNvPicPr>
              <a:picLocks noChangeAspect="1"/>
            </p:cNvPicPr>
            <p:nvPr/>
          </p:nvPicPr>
          <p:blipFill rotWithShape="1">
            <a:blip r:embed="rId3"/>
            <a:srcRect l="40209" t="14680" r="19521" b="8187"/>
            <a:stretch>
              <a:fillRect/>
            </a:stretch>
          </p:blipFill>
          <p:spPr>
            <a:xfrm>
              <a:off x="9945" y="2639"/>
              <a:ext cx="4004" cy="4350"/>
            </a:xfrm>
            <a:prstGeom prst="rect">
              <a:avLst/>
            </a:prstGeom>
          </p:spPr>
        </p:pic>
        <p:sp>
          <p:nvSpPr>
            <p:cNvPr id="4" name="フリーフォーム: 図形 6"/>
            <p:cNvSpPr/>
            <p:nvPr/>
          </p:nvSpPr>
          <p:spPr>
            <a:xfrm>
              <a:off x="12083" y="3895"/>
              <a:ext cx="1324" cy="2059"/>
            </a:xfrm>
            <a:custGeom>
              <a:avLst/>
              <a:gdLst>
                <a:gd name="connsiteX0" fmla="*/ 0 w 840827"/>
                <a:gd name="connsiteY0" fmla="*/ 236483 h 1307224"/>
                <a:gd name="connsiteX1" fmla="*/ 433552 w 840827"/>
                <a:gd name="connsiteY1" fmla="*/ 0 h 1307224"/>
                <a:gd name="connsiteX2" fmla="*/ 748862 w 840827"/>
                <a:gd name="connsiteY2" fmla="*/ 26276 h 1307224"/>
                <a:gd name="connsiteX3" fmla="*/ 840827 w 840827"/>
                <a:gd name="connsiteY3" fmla="*/ 893379 h 1307224"/>
                <a:gd name="connsiteX4" fmla="*/ 834259 w 840827"/>
                <a:gd name="connsiteY4" fmla="*/ 1044466 h 1307224"/>
                <a:gd name="connsiteX5" fmla="*/ 729155 w 840827"/>
                <a:gd name="connsiteY5" fmla="*/ 1261242 h 1307224"/>
                <a:gd name="connsiteX6" fmla="*/ 302172 w 840827"/>
                <a:gd name="connsiteY6" fmla="*/ 1300655 h 1307224"/>
                <a:gd name="connsiteX7" fmla="*/ 302172 w 840827"/>
                <a:gd name="connsiteY7" fmla="*/ 1307224 h 130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827" h="1307224">
                  <a:moveTo>
                    <a:pt x="0" y="236483"/>
                  </a:moveTo>
                  <a:lnTo>
                    <a:pt x="433552" y="0"/>
                  </a:lnTo>
                  <a:lnTo>
                    <a:pt x="748862" y="26276"/>
                  </a:lnTo>
                  <a:lnTo>
                    <a:pt x="840827" y="893379"/>
                  </a:lnTo>
                  <a:lnTo>
                    <a:pt x="834259" y="1044466"/>
                  </a:lnTo>
                  <a:lnTo>
                    <a:pt x="729155" y="1261242"/>
                  </a:lnTo>
                  <a:lnTo>
                    <a:pt x="302172" y="1300655"/>
                  </a:lnTo>
                  <a:lnTo>
                    <a:pt x="302172" y="1307224"/>
                  </a:lnTo>
                </a:path>
              </a:pathLst>
            </a:custGeom>
            <a:noFill/>
            <a:ln w="412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 b="1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" name="テキストボックス 10"/>
            <p:cNvSpPr txBox="1"/>
            <p:nvPr/>
          </p:nvSpPr>
          <p:spPr>
            <a:xfrm>
              <a:off x="9773" y="2351"/>
              <a:ext cx="1381" cy="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b="1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今回</a:t>
              </a:r>
            </a:p>
          </p:txBody>
        </p:sp>
        <p:sp>
          <p:nvSpPr>
            <p:cNvPr id="12" name="テキストボックス 11"/>
            <p:cNvSpPr txBox="1"/>
            <p:nvPr/>
          </p:nvSpPr>
          <p:spPr>
            <a:xfrm>
              <a:off x="12586" y="3500"/>
              <a:ext cx="158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前回</a:t>
              </a:r>
            </a:p>
          </p:txBody>
        </p:sp>
        <p:sp>
          <p:nvSpPr>
            <p:cNvPr id="18" name="テキストボックス 17"/>
            <p:cNvSpPr txBox="1"/>
            <p:nvPr/>
          </p:nvSpPr>
          <p:spPr>
            <a:xfrm>
              <a:off x="12790" y="2715"/>
              <a:ext cx="1899" cy="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科警研</a:t>
              </a:r>
            </a:p>
          </p:txBody>
        </p:sp>
        <p:sp>
          <p:nvSpPr>
            <p:cNvPr id="19" name="テキストボックス 18"/>
            <p:cNvSpPr txBox="1"/>
            <p:nvPr/>
          </p:nvSpPr>
          <p:spPr>
            <a:xfrm>
              <a:off x="7851" y="5467"/>
              <a:ext cx="3178" cy="1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プリンセスを過ぎ</a:t>
              </a:r>
            </a:p>
            <a:p>
              <a:pPr algn="ctr"/>
              <a:r>
                <a:rPr lang="ja-JP" altLang="en-US" sz="28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一つ目の交差点</a:t>
              </a:r>
            </a:p>
            <a:p>
              <a:pPr algn="ctr"/>
              <a:r>
                <a:rPr lang="ja-JP" altLang="en-US" sz="28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を左折</a:t>
              </a:r>
            </a:p>
          </p:txBody>
        </p:sp>
        <p:sp>
          <p:nvSpPr>
            <p:cNvPr id="22" name="テキストボックス 21"/>
            <p:cNvSpPr txBox="1"/>
            <p:nvPr/>
          </p:nvSpPr>
          <p:spPr>
            <a:xfrm>
              <a:off x="14097" y="4882"/>
              <a:ext cx="2077" cy="8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中華料理</a:t>
              </a:r>
            </a:p>
            <a:p>
              <a:pPr algn="ctr"/>
              <a:r>
                <a:rPr lang="ja-JP" altLang="en-US" sz="28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紅龍閣</a:t>
              </a:r>
            </a:p>
          </p:txBody>
        </p:sp>
        <p:sp>
          <p:nvSpPr>
            <p:cNvPr id="15" name="テキストボックス 14"/>
            <p:cNvSpPr txBox="1"/>
            <p:nvPr/>
          </p:nvSpPr>
          <p:spPr>
            <a:xfrm>
              <a:off x="8246" y="3656"/>
              <a:ext cx="2228" cy="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十余二小学校</a:t>
              </a:r>
            </a:p>
          </p:txBody>
        </p:sp>
      </p:grpSp>
      <p:cxnSp>
        <p:nvCxnSpPr>
          <p:cNvPr id="9" name="直線矢印コネクタ 8"/>
          <p:cNvCxnSpPr/>
          <p:nvPr/>
        </p:nvCxnSpPr>
        <p:spPr>
          <a:xfrm flipH="1">
            <a:off x="4563745" y="2467610"/>
            <a:ext cx="743585" cy="1009650"/>
          </a:xfrm>
          <a:prstGeom prst="straightConnector1">
            <a:avLst/>
          </a:prstGeom>
          <a:ln w="5080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418840" y="5424170"/>
            <a:ext cx="1445895" cy="325755"/>
          </a:xfrm>
          <a:prstGeom prst="straightConnector1">
            <a:avLst/>
          </a:prstGeom>
          <a:ln w="5080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フリーフォーム 19"/>
          <p:cNvSpPr/>
          <p:nvPr/>
        </p:nvSpPr>
        <p:spPr>
          <a:xfrm>
            <a:off x="2822575" y="2197100"/>
            <a:ext cx="2247900" cy="4343400"/>
          </a:xfrm>
          <a:custGeom>
            <a:avLst/>
            <a:gdLst>
              <a:gd name="connisteX0" fmla="*/ 0 w 2247900"/>
              <a:gd name="connsiteY0" fmla="*/ 0 h 4343400"/>
              <a:gd name="connisteX1" fmla="*/ 114300 w 2247900"/>
              <a:gd name="connsiteY1" fmla="*/ 1054100 h 4343400"/>
              <a:gd name="connisteX2" fmla="*/ 419100 w 2247900"/>
              <a:gd name="connsiteY2" fmla="*/ 965200 h 4343400"/>
              <a:gd name="connisteX3" fmla="*/ 393700 w 2247900"/>
              <a:gd name="connsiteY3" fmla="*/ 889000 h 4343400"/>
              <a:gd name="connisteX4" fmla="*/ 1219200 w 2247900"/>
              <a:gd name="connsiteY4" fmla="*/ 457200 h 4343400"/>
              <a:gd name="connisteX5" fmla="*/ 1447800 w 2247900"/>
              <a:gd name="connsiteY5" fmla="*/ 850900 h 4343400"/>
              <a:gd name="connisteX6" fmla="*/ 1981200 w 2247900"/>
              <a:gd name="connsiteY6" fmla="*/ 2146300 h 4343400"/>
              <a:gd name="connisteX7" fmla="*/ 2235200 w 2247900"/>
              <a:gd name="connsiteY7" fmla="*/ 2794000 h 4343400"/>
              <a:gd name="connisteX8" fmla="*/ 2247900 w 2247900"/>
              <a:gd name="connsiteY8" fmla="*/ 3175000 h 4343400"/>
              <a:gd name="connisteX9" fmla="*/ 2184400 w 2247900"/>
              <a:gd name="connsiteY9" fmla="*/ 3467100 h 4343400"/>
              <a:gd name="connisteX10" fmla="*/ 2032000 w 2247900"/>
              <a:gd name="connsiteY10" fmla="*/ 3479800 h 4343400"/>
              <a:gd name="connisteX11" fmla="*/ 2006600 w 2247900"/>
              <a:gd name="connsiteY11" fmla="*/ 3746500 h 4343400"/>
              <a:gd name="connisteX12" fmla="*/ 1447800 w 2247900"/>
              <a:gd name="connsiteY12" fmla="*/ 4089400 h 4343400"/>
              <a:gd name="connisteX13" fmla="*/ 1308100 w 2247900"/>
              <a:gd name="connsiteY13" fmla="*/ 4343400 h 4343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</a:cxnLst>
            <a:rect l="l" t="t" r="r" b="b"/>
            <a:pathLst>
              <a:path w="2247900" h="4343400">
                <a:moveTo>
                  <a:pt x="0" y="0"/>
                </a:moveTo>
                <a:lnTo>
                  <a:pt x="114300" y="1054100"/>
                </a:lnTo>
                <a:lnTo>
                  <a:pt x="419100" y="965200"/>
                </a:lnTo>
                <a:lnTo>
                  <a:pt x="393700" y="889000"/>
                </a:lnTo>
                <a:lnTo>
                  <a:pt x="1219200" y="457200"/>
                </a:lnTo>
                <a:lnTo>
                  <a:pt x="1447800" y="850900"/>
                </a:lnTo>
                <a:lnTo>
                  <a:pt x="1981200" y="2146300"/>
                </a:lnTo>
                <a:lnTo>
                  <a:pt x="2235200" y="2794000"/>
                </a:lnTo>
                <a:lnTo>
                  <a:pt x="2247900" y="3175000"/>
                </a:lnTo>
                <a:lnTo>
                  <a:pt x="2184400" y="3467100"/>
                </a:lnTo>
                <a:lnTo>
                  <a:pt x="2032000" y="3479800"/>
                </a:lnTo>
                <a:lnTo>
                  <a:pt x="2006600" y="3746500"/>
                </a:lnTo>
                <a:lnTo>
                  <a:pt x="1447800" y="4089400"/>
                </a:lnTo>
                <a:lnTo>
                  <a:pt x="1308100" y="434340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5159375" y="4559300"/>
            <a:ext cx="1549400" cy="738505"/>
          </a:xfrm>
          <a:prstGeom prst="straightConnector1">
            <a:avLst/>
          </a:prstGeom>
          <a:ln w="50800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>
            <a:spLocks noGrp="1"/>
          </p:cNvSpPr>
          <p:nvPr/>
        </p:nvSpPr>
        <p:spPr>
          <a:xfrm>
            <a:off x="12700" y="2183130"/>
            <a:ext cx="913130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3"/>
          <p:cNvSpPr>
            <a:spLocks noGrp="1"/>
          </p:cNvSpPr>
          <p:nvPr/>
        </p:nvSpPr>
        <p:spPr>
          <a:xfrm>
            <a:off x="0" y="1304290"/>
            <a:ext cx="8079740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タイトル 3"/>
          <p:cNvSpPr>
            <a:spLocks noGrp="1"/>
          </p:cNvSpPr>
          <p:nvPr/>
        </p:nvSpPr>
        <p:spPr>
          <a:xfrm>
            <a:off x="12700" y="1500505"/>
            <a:ext cx="8079740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タイトル 3"/>
          <p:cNvSpPr>
            <a:spLocks noGrp="1"/>
          </p:cNvSpPr>
          <p:nvPr/>
        </p:nvSpPr>
        <p:spPr>
          <a:xfrm>
            <a:off x="103505" y="1675765"/>
            <a:ext cx="8936355" cy="16300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u="sng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③スケジュール大幅遅延の想定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・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柏中体育館　退去時間（朝８時）を過ぎる場合を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想定し、地下駐車場を予備場所として確保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en-US" sz="2800" b="1">
              <a:ln>
                <a:noFill/>
              </a:ln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変更点１</a:t>
            </a:r>
          </a:p>
        </p:txBody>
      </p:sp>
      <p:pic>
        <p:nvPicPr>
          <p:cNvPr id="2" name="図形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0" y="3179445"/>
            <a:ext cx="3054350" cy="2290445"/>
          </a:xfrm>
          <a:prstGeom prst="rect">
            <a:avLst/>
          </a:prstGeom>
        </p:spPr>
      </p:pic>
      <p:pic>
        <p:nvPicPr>
          <p:cNvPr id="6" name="図形 5" descr="柏中地下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75" y="3179445"/>
            <a:ext cx="3054350" cy="2290445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/>
        </p:nvSpPr>
        <p:spPr>
          <a:xfrm>
            <a:off x="68580" y="419735"/>
            <a:ext cx="8789035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どんな状況下においても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参加者（子供大人）の安全を確保した上で、</a:t>
            </a:r>
          </a:p>
        </p:txBody>
      </p:sp>
      <p:sp>
        <p:nvSpPr>
          <p:cNvPr id="15" name="タイトル 3"/>
          <p:cNvSpPr>
            <a:spLocks noGrp="1"/>
          </p:cNvSpPr>
          <p:nvPr/>
        </p:nvSpPr>
        <p:spPr>
          <a:xfrm>
            <a:off x="-229235" y="5588635"/>
            <a:ext cx="9196705" cy="1130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雨天時でのペース遅延時の対応は想定しているので、</a:t>
            </a:r>
          </a:p>
          <a:p>
            <a:pPr algn="ctr"/>
            <a:r>
              <a:rPr lang="ja-JP" altLang="en-US" sz="2800" b="1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焦らないで行動してください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>
            <a:spLocks noGrp="1"/>
          </p:cNvSpPr>
          <p:nvPr/>
        </p:nvSpPr>
        <p:spPr>
          <a:xfrm>
            <a:off x="12700" y="2183130"/>
            <a:ext cx="913130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タイトル 3"/>
          <p:cNvSpPr>
            <a:spLocks noGrp="1"/>
          </p:cNvSpPr>
          <p:nvPr/>
        </p:nvSpPr>
        <p:spPr>
          <a:xfrm>
            <a:off x="260350" y="560705"/>
            <a:ext cx="9124950" cy="9893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子供達の成長を少しでも促すきっかけとなる体験や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より印象に残る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企画を行い、</a:t>
            </a: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タイトル 3"/>
          <p:cNvSpPr>
            <a:spLocks noGrp="1"/>
          </p:cNvSpPr>
          <p:nvPr/>
        </p:nvSpPr>
        <p:spPr>
          <a:xfrm>
            <a:off x="-8255" y="1920875"/>
            <a:ext cx="9160510" cy="3305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形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0" y="4086860"/>
            <a:ext cx="1803400" cy="1803400"/>
          </a:xfrm>
          <a:prstGeom prst="rect">
            <a:avLst/>
          </a:prstGeom>
        </p:spPr>
      </p:pic>
      <p:sp>
        <p:nvSpPr>
          <p:cNvPr id="3" name="タイトル 3"/>
          <p:cNvSpPr>
            <a:spLocks noGrp="1"/>
          </p:cNvSpPr>
          <p:nvPr/>
        </p:nvSpPr>
        <p:spPr>
          <a:xfrm>
            <a:off x="12700" y="2183130"/>
            <a:ext cx="913130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タイトル 3"/>
          <p:cNvSpPr>
            <a:spLocks noGrp="1"/>
          </p:cNvSpPr>
          <p:nvPr/>
        </p:nvSpPr>
        <p:spPr>
          <a:xfrm>
            <a:off x="-8255" y="1920875"/>
            <a:ext cx="9160510" cy="3305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u="sng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①オーバーナイト俳句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今年の開催日　８月１９日、８・１・９の日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そう！俳句の日！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オーバーナイトハイクに関する俳句を大募集！</a:t>
            </a: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現在 42 句 詠まれています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投稿数トップは富勢中学区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生徒作品を中心に休憩所やＨＰに掲載予定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変更点２</a:t>
            </a:r>
          </a:p>
        </p:txBody>
      </p:sp>
      <p:sp>
        <p:nvSpPr>
          <p:cNvPr id="8" name="タイトル 3"/>
          <p:cNvSpPr>
            <a:spLocks noGrp="1"/>
          </p:cNvSpPr>
          <p:nvPr/>
        </p:nvSpPr>
        <p:spPr>
          <a:xfrm>
            <a:off x="838200" y="5890260"/>
            <a:ext cx="9160510" cy="930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➡皆さんも投稿フォームへ急いで♪</a:t>
            </a:r>
          </a:p>
        </p:txBody>
      </p:sp>
      <p:sp>
        <p:nvSpPr>
          <p:cNvPr id="7" name="タイトル 3"/>
          <p:cNvSpPr>
            <a:spLocks noGrp="1"/>
          </p:cNvSpPr>
          <p:nvPr/>
        </p:nvSpPr>
        <p:spPr>
          <a:xfrm>
            <a:off x="260350" y="560705"/>
            <a:ext cx="9124950" cy="9893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子供達の成長を少しでも促すきっかけとなる体験や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より印象に残る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企画を行い、</a:t>
            </a: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>
            <a:spLocks noGrp="1"/>
          </p:cNvSpPr>
          <p:nvPr/>
        </p:nvSpPr>
        <p:spPr>
          <a:xfrm>
            <a:off x="12700" y="2183130"/>
            <a:ext cx="913130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タイトル 3"/>
          <p:cNvSpPr>
            <a:spLocks noGrp="1"/>
          </p:cNvSpPr>
          <p:nvPr/>
        </p:nvSpPr>
        <p:spPr>
          <a:xfrm>
            <a:off x="-8255" y="1920875"/>
            <a:ext cx="9160510" cy="3305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u="sng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②ゴールでの盛り上げ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【横断幕】　　　　　　　   　　　 【定点カメラ】</a:t>
            </a: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  <a:p>
            <a:pPr algn="l"/>
            <a:endParaRPr lang="ja-JP" altLang="en-US" sz="2800" b="1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変更点２</a:t>
            </a:r>
          </a:p>
        </p:txBody>
      </p:sp>
      <p:sp>
        <p:nvSpPr>
          <p:cNvPr id="8" name="タイトル 3"/>
          <p:cNvSpPr>
            <a:spLocks noGrp="1"/>
          </p:cNvSpPr>
          <p:nvPr/>
        </p:nvSpPr>
        <p:spPr>
          <a:xfrm>
            <a:off x="12700" y="5876925"/>
            <a:ext cx="9160510" cy="3305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</p:txBody>
      </p:sp>
      <p:sp>
        <p:nvSpPr>
          <p:cNvPr id="15" name="タイトル 3"/>
          <p:cNvSpPr>
            <a:spLocks noGrp="1"/>
          </p:cNvSpPr>
          <p:nvPr/>
        </p:nvSpPr>
        <p:spPr>
          <a:xfrm>
            <a:off x="139700" y="5995035"/>
            <a:ext cx="9160510" cy="6553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</a:t>
            </a:r>
          </a:p>
        </p:txBody>
      </p:sp>
      <p:pic>
        <p:nvPicPr>
          <p:cNvPr id="18" name="図形 17"/>
          <p:cNvPicPr>
            <a:picLocks noChangeAspect="1"/>
          </p:cNvPicPr>
          <p:nvPr/>
        </p:nvPicPr>
        <p:blipFill>
          <a:blip r:embed="rId3"/>
          <a:srcRect t="45567"/>
          <a:stretch>
            <a:fillRect/>
          </a:stretch>
        </p:blipFill>
        <p:spPr>
          <a:xfrm>
            <a:off x="3642995" y="5434965"/>
            <a:ext cx="5180330" cy="1031875"/>
          </a:xfrm>
          <a:prstGeom prst="rect">
            <a:avLst/>
          </a:prstGeom>
        </p:spPr>
      </p:pic>
      <p:sp>
        <p:nvSpPr>
          <p:cNvPr id="7" name="タイトル 3"/>
          <p:cNvSpPr>
            <a:spLocks noGrp="1"/>
          </p:cNvSpPr>
          <p:nvPr/>
        </p:nvSpPr>
        <p:spPr>
          <a:xfrm>
            <a:off x="260350" y="560705"/>
            <a:ext cx="9124950" cy="9893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子供達の成長を少しでも促すきっかけとなる体験や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より印象に残る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企画を行い、</a:t>
            </a: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タイトル 3"/>
          <p:cNvSpPr>
            <a:spLocks noGrp="1"/>
          </p:cNvSpPr>
          <p:nvPr/>
        </p:nvSpPr>
        <p:spPr>
          <a:xfrm>
            <a:off x="1036955" y="5536565"/>
            <a:ext cx="3243580" cy="409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5400" b="1">
                <a:ln>
                  <a:noFill/>
                </a:ln>
                <a:solidFill>
                  <a:schemeClr val="tx1"/>
                </a:solidFill>
                <a:effectLst/>
                <a:latin typeface="富士ポップ" panose="040F0709000000000000" charset="-128"/>
                <a:ea typeface="富士ポップ" panose="040F0709000000000000" charset="-128"/>
                <a:sym typeface="+mn-ea"/>
              </a:rPr>
              <a:t>ゴール</a:t>
            </a:r>
          </a:p>
        </p:txBody>
      </p:sp>
      <p:pic>
        <p:nvPicPr>
          <p:cNvPr id="11" name="図形 10"/>
          <p:cNvPicPr>
            <a:picLocks noChangeAspect="1"/>
          </p:cNvPicPr>
          <p:nvPr/>
        </p:nvPicPr>
        <p:blipFill>
          <a:blip r:embed="rId4"/>
          <a:srcRect l="4751" t="17410" r="10676"/>
          <a:stretch>
            <a:fillRect/>
          </a:stretch>
        </p:blipFill>
        <p:spPr>
          <a:xfrm>
            <a:off x="260350" y="2907030"/>
            <a:ext cx="4980305" cy="2319020"/>
          </a:xfrm>
          <a:prstGeom prst="rect">
            <a:avLst/>
          </a:prstGeom>
        </p:spPr>
      </p:pic>
      <p:pic>
        <p:nvPicPr>
          <p:cNvPr id="14" name="図形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160" y="2425700"/>
            <a:ext cx="2004060" cy="3009265"/>
          </a:xfrm>
          <a:prstGeom prst="rect">
            <a:avLst/>
          </a:prstGeom>
        </p:spPr>
      </p:pic>
      <p:pic>
        <p:nvPicPr>
          <p:cNvPr id="17" name="図形 16"/>
          <p:cNvPicPr>
            <a:picLocks noChangeAspect="1"/>
          </p:cNvPicPr>
          <p:nvPr/>
        </p:nvPicPr>
        <p:blipFill>
          <a:blip r:embed="rId6"/>
          <a:srcRect l="19548" r="26446"/>
          <a:stretch>
            <a:fillRect/>
          </a:stretch>
        </p:blipFill>
        <p:spPr>
          <a:xfrm>
            <a:off x="8541113" y="2425700"/>
            <a:ext cx="2033270" cy="2510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>
            <a:spLocks noGrp="1"/>
          </p:cNvSpPr>
          <p:nvPr/>
        </p:nvSpPr>
        <p:spPr>
          <a:xfrm>
            <a:off x="12700" y="2183130"/>
            <a:ext cx="913130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タイトル 3"/>
          <p:cNvSpPr>
            <a:spLocks noGrp="1"/>
          </p:cNvSpPr>
          <p:nvPr/>
        </p:nvSpPr>
        <p:spPr>
          <a:xfrm>
            <a:off x="-8255" y="1920875"/>
            <a:ext cx="9160510" cy="3305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u="sng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③記念品やゴールでの配布物の見直し</a:t>
            </a:r>
          </a:p>
          <a:p>
            <a:pPr algn="l"/>
            <a:r>
              <a:rPr lang="ja-JP" altLang="en-US" sz="32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　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【缶バッチ】　　　【完歩パン】</a:t>
            </a: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  <a:p>
            <a:pPr algn="l"/>
            <a:endParaRPr lang="ja-JP" altLang="en-US" sz="32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  <a:p>
            <a:pPr algn="l"/>
            <a:endParaRPr lang="ja-JP" altLang="en-US" sz="3200" b="1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変更点２</a:t>
            </a:r>
          </a:p>
        </p:txBody>
      </p:sp>
      <p:sp>
        <p:nvSpPr>
          <p:cNvPr id="8" name="タイトル 3"/>
          <p:cNvSpPr>
            <a:spLocks noGrp="1"/>
          </p:cNvSpPr>
          <p:nvPr/>
        </p:nvSpPr>
        <p:spPr>
          <a:xfrm>
            <a:off x="12700" y="5978525"/>
            <a:ext cx="9160510" cy="7118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➡ＯＮＨ参加とゴールを噛みしめよう</a:t>
            </a:r>
          </a:p>
        </p:txBody>
      </p:sp>
      <p:sp>
        <p:nvSpPr>
          <p:cNvPr id="7" name="タイトル 3"/>
          <p:cNvSpPr>
            <a:spLocks noGrp="1"/>
          </p:cNvSpPr>
          <p:nvPr/>
        </p:nvSpPr>
        <p:spPr>
          <a:xfrm>
            <a:off x="260350" y="560705"/>
            <a:ext cx="9124950" cy="9893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子供達の成長を少しでも促すきっかけとなる体験や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より印象に残る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企画を行い、</a:t>
            </a: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形 3" descr="完歩パン最終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815" y="2907030"/>
            <a:ext cx="4779010" cy="2950845"/>
          </a:xfrm>
          <a:prstGeom prst="rect">
            <a:avLst/>
          </a:prstGeom>
        </p:spPr>
      </p:pic>
      <p:pic>
        <p:nvPicPr>
          <p:cNvPr id="11" name="図形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30" y="3097530"/>
            <a:ext cx="2483485" cy="248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変更点３</a:t>
            </a:r>
          </a:p>
        </p:txBody>
      </p:sp>
      <p:sp>
        <p:nvSpPr>
          <p:cNvPr id="4" name="タイトル 3"/>
          <p:cNvSpPr>
            <a:spLocks noGrp="1"/>
          </p:cNvSpPr>
          <p:nvPr/>
        </p:nvSpPr>
        <p:spPr>
          <a:xfrm>
            <a:off x="167640" y="419100"/>
            <a:ext cx="8403590" cy="12553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多くの人が主体的に参画する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ＯＮＨを次世代に繋げていく。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変更点３</a:t>
            </a:r>
          </a:p>
        </p:txBody>
      </p:sp>
      <p:sp>
        <p:nvSpPr>
          <p:cNvPr id="11" name="タイトル 3"/>
          <p:cNvSpPr>
            <a:spLocks noGrp="1"/>
          </p:cNvSpPr>
          <p:nvPr/>
        </p:nvSpPr>
        <p:spPr>
          <a:xfrm>
            <a:off x="438785" y="1518920"/>
            <a:ext cx="7631430" cy="6261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u="sng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オーバーナイトハイクの参加者の推移</a:t>
            </a:r>
          </a:p>
          <a:p>
            <a:pPr algn="ctr"/>
            <a:endParaRPr lang="ja-JP" altLang="en-US" sz="2400" b="1" u="sng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</p:txBody>
      </p:sp>
      <p:sp>
        <p:nvSpPr>
          <p:cNvPr id="2" name="タイトル 3"/>
          <p:cNvSpPr>
            <a:spLocks noGrp="1"/>
          </p:cNvSpPr>
          <p:nvPr/>
        </p:nvSpPr>
        <p:spPr>
          <a:xfrm>
            <a:off x="167640" y="419100"/>
            <a:ext cx="8403590" cy="12553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多くの人が主体的に参画する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ＯＮＨを次世代に繋げていく。</a:t>
            </a:r>
          </a:p>
        </p:txBody>
      </p:sp>
      <p:graphicFrame>
        <p:nvGraphicFramePr>
          <p:cNvPr id="3" name="グラフ 2"/>
          <p:cNvGraphicFramePr/>
          <p:nvPr/>
        </p:nvGraphicFramePr>
        <p:xfrm>
          <a:off x="67945" y="2058670"/>
          <a:ext cx="9006840" cy="382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ボックス 5"/>
          <p:cNvSpPr txBox="1"/>
          <p:nvPr/>
        </p:nvSpPr>
        <p:spPr>
          <a:xfrm>
            <a:off x="-84455" y="1841500"/>
            <a:ext cx="1473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（人）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885315" y="3492500"/>
            <a:ext cx="0" cy="953135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885315" y="2630805"/>
            <a:ext cx="0" cy="788035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ボックス 9"/>
          <p:cNvSpPr txBox="1"/>
          <p:nvPr/>
        </p:nvSpPr>
        <p:spPr>
          <a:xfrm>
            <a:off x="2019935" y="2827020"/>
            <a:ext cx="552323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抽選により、参加できなかった生徒（</a:t>
            </a:r>
            <a:r>
              <a:rPr lang="en-US" altLang="ja-JP" sz="20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割）</a:t>
            </a:r>
          </a:p>
        </p:txBody>
      </p:sp>
      <p:sp>
        <p:nvSpPr>
          <p:cNvPr id="13" name="テキストボックス 12"/>
          <p:cNvSpPr txBox="1"/>
          <p:nvPr/>
        </p:nvSpPr>
        <p:spPr>
          <a:xfrm>
            <a:off x="2032635" y="3847465"/>
            <a:ext cx="446913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申込後、キャンセルした生徒（１割）</a:t>
            </a:r>
          </a:p>
        </p:txBody>
      </p:sp>
      <p:sp>
        <p:nvSpPr>
          <p:cNvPr id="14" name="タイトル 3"/>
          <p:cNvSpPr>
            <a:spLocks noGrp="1"/>
          </p:cNvSpPr>
          <p:nvPr/>
        </p:nvSpPr>
        <p:spPr>
          <a:xfrm>
            <a:off x="67310" y="6069965"/>
            <a:ext cx="9041765" cy="6261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毎年、申込者が減る中、私達にできることはないか？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変更点３</a:t>
            </a:r>
          </a:p>
        </p:txBody>
      </p:sp>
      <p:sp>
        <p:nvSpPr>
          <p:cNvPr id="10" name="タイトル 3"/>
          <p:cNvSpPr>
            <a:spLocks noGrp="1"/>
          </p:cNvSpPr>
          <p:nvPr/>
        </p:nvSpPr>
        <p:spPr>
          <a:xfrm>
            <a:off x="306705" y="1636395"/>
            <a:ext cx="8810625" cy="4819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u="sng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sz="2800" b="1" u="sng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学区毎を超えての柔軟な対応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・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支援体制を整えた学区の参加上限数を緩和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（土中：８７人　　三中：７０人）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・協力者の都合がつかない学区を、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他学区の相談員にてカバー　　　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→できるだけ多くの生徒の参加を受け入れる</a:t>
            </a:r>
          </a:p>
          <a:p>
            <a:pPr algn="l"/>
            <a:endParaRPr lang="ja-JP" altLang="en-US" sz="2800" b="1" u="sng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800" b="1" u="sng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②説明会資料やしおりを　わかりやすく、魅力的な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 u="sng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内容に更新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→生徒の気持ちを盛り上げて、当日キャンセルを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少なくできないかなぁ</a:t>
            </a:r>
          </a:p>
        </p:txBody>
      </p:sp>
      <p:sp>
        <p:nvSpPr>
          <p:cNvPr id="4" name="タイトル 3"/>
          <p:cNvSpPr>
            <a:spLocks noGrp="1"/>
          </p:cNvSpPr>
          <p:nvPr/>
        </p:nvSpPr>
        <p:spPr>
          <a:xfrm>
            <a:off x="167640" y="419100"/>
            <a:ext cx="8403590" cy="12553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多くの人が主体的に参画する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ＯＮＨを次世代に繋げていく。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>
            <a:spLocks noGrp="1"/>
          </p:cNvSpPr>
          <p:nvPr/>
        </p:nvSpPr>
        <p:spPr>
          <a:xfrm>
            <a:off x="12700" y="2183130"/>
            <a:ext cx="913130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タイトル 3"/>
          <p:cNvSpPr>
            <a:spLocks noGrp="1"/>
          </p:cNvSpPr>
          <p:nvPr/>
        </p:nvSpPr>
        <p:spPr>
          <a:xfrm>
            <a:off x="-365125" y="697865"/>
            <a:ext cx="9526270" cy="58439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１９期夏つど部員の想いが詰まった</a:t>
            </a:r>
          </a:p>
          <a:p>
            <a:pPr algn="ctr"/>
            <a:r>
              <a:rPr lang="ja-JP" altLang="en-US" sz="36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第３３回ＯＮＨの実現は</a:t>
            </a:r>
          </a:p>
          <a:p>
            <a:pPr algn="ctr"/>
            <a:endParaRPr lang="ja-JP" altLang="en-US" sz="40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6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なにより相談員と協力者の皆様の</a:t>
            </a:r>
          </a:p>
          <a:p>
            <a:pPr algn="ctr"/>
            <a:r>
              <a:rPr lang="ja-JP" altLang="en-US" sz="36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ご理解とご協力があってこそです</a:t>
            </a:r>
          </a:p>
          <a:p>
            <a:pPr algn="ctr"/>
            <a:endParaRPr lang="ja-JP" altLang="en-US" sz="40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6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子ども　も　大人も</a:t>
            </a:r>
          </a:p>
          <a:p>
            <a:pPr algn="ctr"/>
            <a:r>
              <a:rPr lang="ja-JP" altLang="en-US" sz="36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思い出に残る夏の夜にしましょう！！</a:t>
            </a:r>
          </a:p>
          <a:p>
            <a:pPr algn="ctr"/>
            <a:endParaRPr lang="ja-JP" altLang="en-US" sz="40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6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今年も　どうぞよろしくお願いします</a:t>
            </a:r>
            <a:endParaRPr lang="ja-JP" altLang="en-US" sz="32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最後に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53" y="-317"/>
            <a:ext cx="914400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おさらい：オーバーナイトハイクとは</a:t>
            </a:r>
          </a:p>
        </p:txBody>
      </p:sp>
      <p:sp>
        <p:nvSpPr>
          <p:cNvPr id="2" name="Text Box 4"/>
          <p:cNvSpPr txBox="1"/>
          <p:nvPr/>
        </p:nvSpPr>
        <p:spPr>
          <a:xfrm>
            <a:off x="168275" y="688975"/>
            <a:ext cx="8644890" cy="5273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2800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目的</a:t>
            </a:r>
            <a:r>
              <a:rPr lang="en-US" altLang="ja-JP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2800" b="1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約３０㎞という距離を歩くことを通じて、目標に向かって歩み、それをやり遂げる達成感など、様々な思いを感じながら、子供たちの健やかな成長の一助とする</a:t>
            </a:r>
            <a:endParaRPr lang="ja-JP" altLang="en-US" b="1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ja-JP" sz="2800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前回</a:t>
            </a:r>
            <a:r>
              <a:rPr lang="en-US" altLang="ja-JP" sz="2800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2800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2800" b="1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開催可否判断１６時時点で相当な雨が降っており、夜間の降水確率が高い中で開催した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2800" b="1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ただ、実際には利根川の土手上では星空も見える程天候が回復し、</a:t>
            </a:r>
            <a:r>
              <a:rPr lang="en-US" altLang="ja-JP" sz="2800" b="1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645</a:t>
            </a:r>
            <a:r>
              <a:rPr lang="ja-JP" altLang="en-US" sz="2800" b="1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人</a:t>
            </a:r>
            <a:r>
              <a:rPr lang="ja-JP" altLang="en-US" sz="2800" b="1" dirty="0"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の生徒が完歩した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3899853"/>
            <a:ext cx="9525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4"/>
          <p:cNvSpPr txBox="1"/>
          <p:nvPr/>
        </p:nvSpPr>
        <p:spPr>
          <a:xfrm>
            <a:off x="250825" y="611823"/>
            <a:ext cx="2246313" cy="36576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1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本部（救護場所）</a:t>
            </a:r>
          </a:p>
        </p:txBody>
      </p:sp>
      <p:sp>
        <p:nvSpPr>
          <p:cNvPr id="4100" name="Text Box 5"/>
          <p:cNvSpPr txBox="1"/>
          <p:nvPr/>
        </p:nvSpPr>
        <p:spPr>
          <a:xfrm>
            <a:off x="1863725" y="2867978"/>
            <a:ext cx="1439863" cy="365760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1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同行</a:t>
            </a:r>
          </a:p>
        </p:txBody>
      </p:sp>
      <p:grpSp>
        <p:nvGrpSpPr>
          <p:cNvPr id="4101" name="Group 26"/>
          <p:cNvGrpSpPr>
            <a:grpSpLocks noChangeAspect="1"/>
          </p:cNvGrpSpPr>
          <p:nvPr/>
        </p:nvGrpSpPr>
        <p:grpSpPr>
          <a:xfrm>
            <a:off x="3635375" y="3261678"/>
            <a:ext cx="1638300" cy="709612"/>
            <a:chOff x="431" y="1399"/>
            <a:chExt cx="1552" cy="672"/>
          </a:xfrm>
        </p:grpSpPr>
        <p:grpSp>
          <p:nvGrpSpPr>
            <p:cNvPr id="4191" name="Group 27"/>
            <p:cNvGrpSpPr>
              <a:grpSpLocks noChangeAspect="1"/>
            </p:cNvGrpSpPr>
            <p:nvPr/>
          </p:nvGrpSpPr>
          <p:grpSpPr>
            <a:xfrm>
              <a:off x="567" y="1480"/>
              <a:ext cx="272" cy="499"/>
              <a:chOff x="567" y="1480"/>
              <a:chExt cx="272" cy="499"/>
            </a:xfrm>
          </p:grpSpPr>
          <p:sp>
            <p:nvSpPr>
              <p:cNvPr id="4208" name="AutoShape 28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209" name="AutoShape 29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92" name="Group 30"/>
            <p:cNvGrpSpPr>
              <a:grpSpLocks noChangeAspect="1"/>
            </p:cNvGrpSpPr>
            <p:nvPr/>
          </p:nvGrpSpPr>
          <p:grpSpPr>
            <a:xfrm>
              <a:off x="884" y="1661"/>
              <a:ext cx="249" cy="318"/>
              <a:chOff x="567" y="1480"/>
              <a:chExt cx="272" cy="499"/>
            </a:xfrm>
          </p:grpSpPr>
          <p:sp>
            <p:nvSpPr>
              <p:cNvPr id="4206" name="AutoShape 31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207" name="AutoShape 32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93" name="Group 33"/>
            <p:cNvGrpSpPr>
              <a:grpSpLocks noChangeAspect="1"/>
            </p:cNvGrpSpPr>
            <p:nvPr/>
          </p:nvGrpSpPr>
          <p:grpSpPr>
            <a:xfrm>
              <a:off x="1031" y="1547"/>
              <a:ext cx="249" cy="318"/>
              <a:chOff x="567" y="1480"/>
              <a:chExt cx="272" cy="499"/>
            </a:xfrm>
          </p:grpSpPr>
          <p:sp>
            <p:nvSpPr>
              <p:cNvPr id="4204" name="AutoShape 34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205" name="AutoShape 35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94" name="Group 36"/>
            <p:cNvGrpSpPr>
              <a:grpSpLocks noChangeAspect="1"/>
            </p:cNvGrpSpPr>
            <p:nvPr/>
          </p:nvGrpSpPr>
          <p:grpSpPr>
            <a:xfrm>
              <a:off x="1280" y="1532"/>
              <a:ext cx="249" cy="318"/>
              <a:chOff x="567" y="1480"/>
              <a:chExt cx="272" cy="499"/>
            </a:xfrm>
          </p:grpSpPr>
          <p:sp>
            <p:nvSpPr>
              <p:cNvPr id="4202" name="AutoShape 37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203" name="AutoShape 38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95" name="Group 39"/>
            <p:cNvGrpSpPr>
              <a:grpSpLocks noChangeAspect="1"/>
            </p:cNvGrpSpPr>
            <p:nvPr/>
          </p:nvGrpSpPr>
          <p:grpSpPr>
            <a:xfrm>
              <a:off x="1156" y="1676"/>
              <a:ext cx="249" cy="318"/>
              <a:chOff x="567" y="1480"/>
              <a:chExt cx="272" cy="499"/>
            </a:xfrm>
          </p:grpSpPr>
          <p:sp>
            <p:nvSpPr>
              <p:cNvPr id="4200" name="AutoShape 40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201" name="AutoShape 41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96" name="Group 42"/>
            <p:cNvGrpSpPr>
              <a:grpSpLocks noChangeAspect="1"/>
            </p:cNvGrpSpPr>
            <p:nvPr/>
          </p:nvGrpSpPr>
          <p:grpSpPr>
            <a:xfrm>
              <a:off x="1529" y="1495"/>
              <a:ext cx="272" cy="499"/>
              <a:chOff x="567" y="1480"/>
              <a:chExt cx="272" cy="499"/>
            </a:xfrm>
          </p:grpSpPr>
          <p:sp>
            <p:nvSpPr>
              <p:cNvPr id="4198" name="AutoShape 43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99" name="AutoShape 44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sp>
          <p:nvSpPr>
            <p:cNvPr id="4197" name="Rectangle 45"/>
            <p:cNvSpPr>
              <a:spLocks noChangeAspect="1"/>
            </p:cNvSpPr>
            <p:nvPr/>
          </p:nvSpPr>
          <p:spPr>
            <a:xfrm>
              <a:off x="431" y="1399"/>
              <a:ext cx="1552" cy="67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ja-JP" altLang="en-US" sz="1800" dirty="0"/>
            </a:p>
          </p:txBody>
        </p:sp>
      </p:grpSp>
      <p:grpSp>
        <p:nvGrpSpPr>
          <p:cNvPr id="4102" name="Group 46"/>
          <p:cNvGrpSpPr>
            <a:grpSpLocks noChangeAspect="1"/>
          </p:cNvGrpSpPr>
          <p:nvPr/>
        </p:nvGrpSpPr>
        <p:grpSpPr>
          <a:xfrm>
            <a:off x="5364163" y="3261678"/>
            <a:ext cx="1638300" cy="709612"/>
            <a:chOff x="431" y="1399"/>
            <a:chExt cx="1552" cy="672"/>
          </a:xfrm>
        </p:grpSpPr>
        <p:grpSp>
          <p:nvGrpSpPr>
            <p:cNvPr id="4172" name="Group 47"/>
            <p:cNvGrpSpPr>
              <a:grpSpLocks noChangeAspect="1"/>
            </p:cNvGrpSpPr>
            <p:nvPr/>
          </p:nvGrpSpPr>
          <p:grpSpPr>
            <a:xfrm>
              <a:off x="567" y="1480"/>
              <a:ext cx="272" cy="499"/>
              <a:chOff x="567" y="1480"/>
              <a:chExt cx="272" cy="499"/>
            </a:xfrm>
          </p:grpSpPr>
          <p:sp>
            <p:nvSpPr>
              <p:cNvPr id="4189" name="AutoShape 48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90" name="AutoShape 49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73" name="Group 50"/>
            <p:cNvGrpSpPr>
              <a:grpSpLocks noChangeAspect="1"/>
            </p:cNvGrpSpPr>
            <p:nvPr/>
          </p:nvGrpSpPr>
          <p:grpSpPr>
            <a:xfrm>
              <a:off x="884" y="1661"/>
              <a:ext cx="249" cy="318"/>
              <a:chOff x="567" y="1480"/>
              <a:chExt cx="272" cy="499"/>
            </a:xfrm>
          </p:grpSpPr>
          <p:sp>
            <p:nvSpPr>
              <p:cNvPr id="4187" name="AutoShape 51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88" name="AutoShape 52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74" name="Group 53"/>
            <p:cNvGrpSpPr>
              <a:grpSpLocks noChangeAspect="1"/>
            </p:cNvGrpSpPr>
            <p:nvPr/>
          </p:nvGrpSpPr>
          <p:grpSpPr>
            <a:xfrm>
              <a:off x="1031" y="1547"/>
              <a:ext cx="249" cy="318"/>
              <a:chOff x="567" y="1480"/>
              <a:chExt cx="272" cy="499"/>
            </a:xfrm>
          </p:grpSpPr>
          <p:sp>
            <p:nvSpPr>
              <p:cNvPr id="4185" name="AutoShape 54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86" name="AutoShape 55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75" name="Group 56"/>
            <p:cNvGrpSpPr>
              <a:grpSpLocks noChangeAspect="1"/>
            </p:cNvGrpSpPr>
            <p:nvPr/>
          </p:nvGrpSpPr>
          <p:grpSpPr>
            <a:xfrm>
              <a:off x="1280" y="1532"/>
              <a:ext cx="249" cy="318"/>
              <a:chOff x="567" y="1480"/>
              <a:chExt cx="272" cy="499"/>
            </a:xfrm>
          </p:grpSpPr>
          <p:sp>
            <p:nvSpPr>
              <p:cNvPr id="4183" name="AutoShape 57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84" name="AutoShape 58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76" name="Group 59"/>
            <p:cNvGrpSpPr>
              <a:grpSpLocks noChangeAspect="1"/>
            </p:cNvGrpSpPr>
            <p:nvPr/>
          </p:nvGrpSpPr>
          <p:grpSpPr>
            <a:xfrm>
              <a:off x="1156" y="1676"/>
              <a:ext cx="249" cy="318"/>
              <a:chOff x="567" y="1480"/>
              <a:chExt cx="272" cy="499"/>
            </a:xfrm>
          </p:grpSpPr>
          <p:sp>
            <p:nvSpPr>
              <p:cNvPr id="4181" name="AutoShape 60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82" name="AutoShape 61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77" name="Group 62"/>
            <p:cNvGrpSpPr>
              <a:grpSpLocks noChangeAspect="1"/>
            </p:cNvGrpSpPr>
            <p:nvPr/>
          </p:nvGrpSpPr>
          <p:grpSpPr>
            <a:xfrm>
              <a:off x="1529" y="1495"/>
              <a:ext cx="272" cy="499"/>
              <a:chOff x="567" y="1480"/>
              <a:chExt cx="272" cy="499"/>
            </a:xfrm>
          </p:grpSpPr>
          <p:sp>
            <p:nvSpPr>
              <p:cNvPr id="4179" name="AutoShape 63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80" name="AutoShape 64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sp>
          <p:nvSpPr>
            <p:cNvPr id="4178" name="Rectangle 65"/>
            <p:cNvSpPr>
              <a:spLocks noChangeAspect="1"/>
            </p:cNvSpPr>
            <p:nvPr/>
          </p:nvSpPr>
          <p:spPr>
            <a:xfrm>
              <a:off x="431" y="1399"/>
              <a:ext cx="1552" cy="67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ja-JP" altLang="en-US" sz="1800" dirty="0"/>
            </a:p>
          </p:txBody>
        </p:sp>
      </p:grpSp>
      <p:grpSp>
        <p:nvGrpSpPr>
          <p:cNvPr id="4103" name="Group 66"/>
          <p:cNvGrpSpPr>
            <a:grpSpLocks noChangeAspect="1"/>
          </p:cNvGrpSpPr>
          <p:nvPr/>
        </p:nvGrpSpPr>
        <p:grpSpPr>
          <a:xfrm>
            <a:off x="7091363" y="3252153"/>
            <a:ext cx="1638300" cy="709612"/>
            <a:chOff x="431" y="1399"/>
            <a:chExt cx="1552" cy="672"/>
          </a:xfrm>
        </p:grpSpPr>
        <p:grpSp>
          <p:nvGrpSpPr>
            <p:cNvPr id="4153" name="Group 67"/>
            <p:cNvGrpSpPr>
              <a:grpSpLocks noChangeAspect="1"/>
            </p:cNvGrpSpPr>
            <p:nvPr/>
          </p:nvGrpSpPr>
          <p:grpSpPr>
            <a:xfrm>
              <a:off x="567" y="1480"/>
              <a:ext cx="272" cy="499"/>
              <a:chOff x="567" y="1480"/>
              <a:chExt cx="272" cy="499"/>
            </a:xfrm>
          </p:grpSpPr>
          <p:sp>
            <p:nvSpPr>
              <p:cNvPr id="4170" name="AutoShape 68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71" name="AutoShape 69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54" name="Group 70"/>
            <p:cNvGrpSpPr>
              <a:grpSpLocks noChangeAspect="1"/>
            </p:cNvGrpSpPr>
            <p:nvPr/>
          </p:nvGrpSpPr>
          <p:grpSpPr>
            <a:xfrm>
              <a:off x="884" y="1661"/>
              <a:ext cx="249" cy="318"/>
              <a:chOff x="567" y="1480"/>
              <a:chExt cx="272" cy="499"/>
            </a:xfrm>
          </p:grpSpPr>
          <p:sp>
            <p:nvSpPr>
              <p:cNvPr id="4168" name="AutoShape 71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69" name="AutoShape 72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55" name="Group 73"/>
            <p:cNvGrpSpPr>
              <a:grpSpLocks noChangeAspect="1"/>
            </p:cNvGrpSpPr>
            <p:nvPr/>
          </p:nvGrpSpPr>
          <p:grpSpPr>
            <a:xfrm>
              <a:off x="1031" y="1547"/>
              <a:ext cx="249" cy="318"/>
              <a:chOff x="567" y="1480"/>
              <a:chExt cx="272" cy="499"/>
            </a:xfrm>
          </p:grpSpPr>
          <p:sp>
            <p:nvSpPr>
              <p:cNvPr id="4166" name="AutoShape 74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67" name="AutoShape 75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56" name="Group 76"/>
            <p:cNvGrpSpPr>
              <a:grpSpLocks noChangeAspect="1"/>
            </p:cNvGrpSpPr>
            <p:nvPr/>
          </p:nvGrpSpPr>
          <p:grpSpPr>
            <a:xfrm>
              <a:off x="1280" y="1532"/>
              <a:ext cx="249" cy="318"/>
              <a:chOff x="567" y="1480"/>
              <a:chExt cx="272" cy="499"/>
            </a:xfrm>
          </p:grpSpPr>
          <p:sp>
            <p:nvSpPr>
              <p:cNvPr id="4164" name="AutoShape 77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65" name="AutoShape 78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57" name="Group 79"/>
            <p:cNvGrpSpPr>
              <a:grpSpLocks noChangeAspect="1"/>
            </p:cNvGrpSpPr>
            <p:nvPr/>
          </p:nvGrpSpPr>
          <p:grpSpPr>
            <a:xfrm>
              <a:off x="1156" y="1676"/>
              <a:ext cx="249" cy="318"/>
              <a:chOff x="567" y="1480"/>
              <a:chExt cx="272" cy="499"/>
            </a:xfrm>
          </p:grpSpPr>
          <p:sp>
            <p:nvSpPr>
              <p:cNvPr id="4162" name="AutoShape 80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63" name="AutoShape 81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58" name="Group 82"/>
            <p:cNvGrpSpPr>
              <a:grpSpLocks noChangeAspect="1"/>
            </p:cNvGrpSpPr>
            <p:nvPr/>
          </p:nvGrpSpPr>
          <p:grpSpPr>
            <a:xfrm>
              <a:off x="1529" y="1495"/>
              <a:ext cx="272" cy="499"/>
              <a:chOff x="567" y="1480"/>
              <a:chExt cx="272" cy="499"/>
            </a:xfrm>
          </p:grpSpPr>
          <p:sp>
            <p:nvSpPr>
              <p:cNvPr id="4160" name="AutoShape 83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61" name="AutoShape 84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sp>
          <p:nvSpPr>
            <p:cNvPr id="4159" name="Rectangle 85"/>
            <p:cNvSpPr>
              <a:spLocks noChangeAspect="1"/>
            </p:cNvSpPr>
            <p:nvPr/>
          </p:nvSpPr>
          <p:spPr>
            <a:xfrm>
              <a:off x="431" y="1399"/>
              <a:ext cx="1552" cy="67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ja-JP" altLang="en-US" sz="1800" dirty="0"/>
            </a:p>
          </p:txBody>
        </p:sp>
      </p:grpSp>
      <p:sp>
        <p:nvSpPr>
          <p:cNvPr id="4104" name="Text Box 110"/>
          <p:cNvSpPr txBox="1"/>
          <p:nvPr/>
        </p:nvSpPr>
        <p:spPr>
          <a:xfrm>
            <a:off x="1835150" y="1076008"/>
            <a:ext cx="1801813" cy="36576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1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休憩所１－１</a:t>
            </a:r>
          </a:p>
        </p:txBody>
      </p:sp>
      <p:sp>
        <p:nvSpPr>
          <p:cNvPr id="4105" name="Text Box 114"/>
          <p:cNvSpPr txBox="1"/>
          <p:nvPr/>
        </p:nvSpPr>
        <p:spPr>
          <a:xfrm>
            <a:off x="1830388" y="1507808"/>
            <a:ext cx="1804987" cy="36576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1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休憩所１－２</a:t>
            </a:r>
          </a:p>
        </p:txBody>
      </p:sp>
      <p:pic>
        <p:nvPicPr>
          <p:cNvPr id="4106" name="Picture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8" y="3139440"/>
            <a:ext cx="698500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8" y="3971290"/>
            <a:ext cx="698500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0" y="3982403"/>
            <a:ext cx="698500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8" y="3993515"/>
            <a:ext cx="698500" cy="69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0" name="Text Box 122"/>
          <p:cNvSpPr txBox="1"/>
          <p:nvPr/>
        </p:nvSpPr>
        <p:spPr>
          <a:xfrm>
            <a:off x="901700" y="4799965"/>
            <a:ext cx="1439863" cy="36576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1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バイク</a:t>
            </a:r>
          </a:p>
        </p:txBody>
      </p:sp>
      <p:sp>
        <p:nvSpPr>
          <p:cNvPr id="4111" name="Text Box 123"/>
          <p:cNvSpPr txBox="1"/>
          <p:nvPr/>
        </p:nvSpPr>
        <p:spPr>
          <a:xfrm>
            <a:off x="4643438" y="4799965"/>
            <a:ext cx="1439862" cy="36576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1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救護</a:t>
            </a:r>
          </a:p>
        </p:txBody>
      </p:sp>
      <p:sp>
        <p:nvSpPr>
          <p:cNvPr id="4112" name="Rectangle 124"/>
          <p:cNvSpPr/>
          <p:nvPr/>
        </p:nvSpPr>
        <p:spPr>
          <a:xfrm>
            <a:off x="592138" y="2386965"/>
            <a:ext cx="8516937" cy="2827338"/>
          </a:xfrm>
          <a:prstGeom prst="rect">
            <a:avLst/>
          </a:prstGeom>
          <a:noFill/>
          <a:ln w="190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ja-JP" altLang="en-US" sz="1800" dirty="0"/>
          </a:p>
        </p:txBody>
      </p:sp>
      <p:sp>
        <p:nvSpPr>
          <p:cNvPr id="4113" name="Text Box 125"/>
          <p:cNvSpPr txBox="1"/>
          <p:nvPr/>
        </p:nvSpPr>
        <p:spPr>
          <a:xfrm>
            <a:off x="593725" y="2386965"/>
            <a:ext cx="3540125" cy="365760"/>
          </a:xfrm>
          <a:prstGeom prst="rect">
            <a:avLst/>
          </a:prstGeom>
          <a:noFill/>
          <a:ln w="190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1800" b="1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Ａグループ（２００名程度）</a:t>
            </a:r>
          </a:p>
        </p:txBody>
      </p:sp>
      <p:sp>
        <p:nvSpPr>
          <p:cNvPr id="4114" name="Line 126"/>
          <p:cNvSpPr/>
          <p:nvPr/>
        </p:nvSpPr>
        <p:spPr>
          <a:xfrm>
            <a:off x="254635" y="734060"/>
            <a:ext cx="635" cy="563181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5" name="Line 127"/>
          <p:cNvSpPr/>
          <p:nvPr/>
        </p:nvSpPr>
        <p:spPr>
          <a:xfrm>
            <a:off x="250825" y="3971290"/>
            <a:ext cx="3429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6" name="Text Box 128"/>
          <p:cNvSpPr txBox="1"/>
          <p:nvPr/>
        </p:nvSpPr>
        <p:spPr>
          <a:xfrm>
            <a:off x="611188" y="5381625"/>
            <a:ext cx="1439862" cy="365760"/>
          </a:xfrm>
          <a:prstGeom prst="rect">
            <a:avLst/>
          </a:prstGeom>
          <a:noFill/>
          <a:ln w="190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1800" b="1" dirty="0">
                <a:ea typeface="HG丸ｺﾞｼｯｸM-PRO" panose="020F0600000000000000" pitchFamily="50" charset="-128"/>
              </a:rPr>
              <a:t>Ｂグループ</a:t>
            </a:r>
          </a:p>
        </p:txBody>
      </p:sp>
      <p:sp>
        <p:nvSpPr>
          <p:cNvPr id="4117" name="Text Box 129"/>
          <p:cNvSpPr txBox="1"/>
          <p:nvPr/>
        </p:nvSpPr>
        <p:spPr>
          <a:xfrm>
            <a:off x="611188" y="5772150"/>
            <a:ext cx="1439862" cy="365760"/>
          </a:xfrm>
          <a:prstGeom prst="rect">
            <a:avLst/>
          </a:prstGeom>
          <a:noFill/>
          <a:ln w="190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1800" b="1" dirty="0">
                <a:ea typeface="HG丸ｺﾞｼｯｸM-PRO" panose="020F0600000000000000" pitchFamily="50" charset="-128"/>
              </a:rPr>
              <a:t>Ｃグループ</a:t>
            </a:r>
          </a:p>
        </p:txBody>
      </p:sp>
      <p:sp>
        <p:nvSpPr>
          <p:cNvPr id="4118" name="Text Box 130"/>
          <p:cNvSpPr txBox="1"/>
          <p:nvPr/>
        </p:nvSpPr>
        <p:spPr>
          <a:xfrm>
            <a:off x="611188" y="6188075"/>
            <a:ext cx="1439862" cy="365760"/>
          </a:xfrm>
          <a:prstGeom prst="rect">
            <a:avLst/>
          </a:prstGeom>
          <a:noFill/>
          <a:ln w="190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1800" b="1" dirty="0">
                <a:ea typeface="HG丸ｺﾞｼｯｸM-PRO" panose="020F0600000000000000" pitchFamily="50" charset="-128"/>
              </a:rPr>
              <a:t>Ｄグループ</a:t>
            </a:r>
          </a:p>
        </p:txBody>
      </p:sp>
      <p:sp>
        <p:nvSpPr>
          <p:cNvPr id="4119" name="Line 131"/>
          <p:cNvSpPr/>
          <p:nvPr/>
        </p:nvSpPr>
        <p:spPr>
          <a:xfrm flipV="1">
            <a:off x="245745" y="5560060"/>
            <a:ext cx="379095" cy="1333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20" name="Line 133"/>
          <p:cNvSpPr/>
          <p:nvPr/>
        </p:nvSpPr>
        <p:spPr>
          <a:xfrm>
            <a:off x="267970" y="6365875"/>
            <a:ext cx="3429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21" name="Line 135"/>
          <p:cNvSpPr/>
          <p:nvPr/>
        </p:nvSpPr>
        <p:spPr>
          <a:xfrm>
            <a:off x="228600" y="1220470"/>
            <a:ext cx="15906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22" name="Line 136"/>
          <p:cNvSpPr/>
          <p:nvPr/>
        </p:nvSpPr>
        <p:spPr>
          <a:xfrm>
            <a:off x="228600" y="1666240"/>
            <a:ext cx="15906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4123" name="Group 137"/>
          <p:cNvGrpSpPr>
            <a:grpSpLocks noChangeAspect="1"/>
          </p:cNvGrpSpPr>
          <p:nvPr/>
        </p:nvGrpSpPr>
        <p:grpSpPr>
          <a:xfrm>
            <a:off x="1863725" y="3252153"/>
            <a:ext cx="1638300" cy="709612"/>
            <a:chOff x="431" y="1399"/>
            <a:chExt cx="1552" cy="672"/>
          </a:xfrm>
        </p:grpSpPr>
        <p:grpSp>
          <p:nvGrpSpPr>
            <p:cNvPr id="4134" name="Group 138"/>
            <p:cNvGrpSpPr>
              <a:grpSpLocks noChangeAspect="1"/>
            </p:cNvGrpSpPr>
            <p:nvPr/>
          </p:nvGrpSpPr>
          <p:grpSpPr>
            <a:xfrm>
              <a:off x="567" y="1480"/>
              <a:ext cx="272" cy="499"/>
              <a:chOff x="567" y="1480"/>
              <a:chExt cx="272" cy="499"/>
            </a:xfrm>
          </p:grpSpPr>
          <p:sp>
            <p:nvSpPr>
              <p:cNvPr id="4151" name="AutoShape 139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52" name="AutoShape 140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35" name="Group 141"/>
            <p:cNvGrpSpPr>
              <a:grpSpLocks noChangeAspect="1"/>
            </p:cNvGrpSpPr>
            <p:nvPr/>
          </p:nvGrpSpPr>
          <p:grpSpPr>
            <a:xfrm>
              <a:off x="884" y="1661"/>
              <a:ext cx="249" cy="318"/>
              <a:chOff x="567" y="1480"/>
              <a:chExt cx="272" cy="499"/>
            </a:xfrm>
          </p:grpSpPr>
          <p:sp>
            <p:nvSpPr>
              <p:cNvPr id="4149" name="AutoShape 142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50" name="AutoShape 143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36" name="Group 144"/>
            <p:cNvGrpSpPr>
              <a:grpSpLocks noChangeAspect="1"/>
            </p:cNvGrpSpPr>
            <p:nvPr/>
          </p:nvGrpSpPr>
          <p:grpSpPr>
            <a:xfrm>
              <a:off x="1031" y="1547"/>
              <a:ext cx="249" cy="318"/>
              <a:chOff x="567" y="1480"/>
              <a:chExt cx="272" cy="499"/>
            </a:xfrm>
          </p:grpSpPr>
          <p:sp>
            <p:nvSpPr>
              <p:cNvPr id="4147" name="AutoShape 145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48" name="AutoShape 146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37" name="Group 147"/>
            <p:cNvGrpSpPr>
              <a:grpSpLocks noChangeAspect="1"/>
            </p:cNvGrpSpPr>
            <p:nvPr/>
          </p:nvGrpSpPr>
          <p:grpSpPr>
            <a:xfrm>
              <a:off x="1280" y="1532"/>
              <a:ext cx="249" cy="318"/>
              <a:chOff x="567" y="1480"/>
              <a:chExt cx="272" cy="499"/>
            </a:xfrm>
          </p:grpSpPr>
          <p:sp>
            <p:nvSpPr>
              <p:cNvPr id="4145" name="AutoShape 148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46" name="AutoShape 149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38" name="Group 150"/>
            <p:cNvGrpSpPr>
              <a:grpSpLocks noChangeAspect="1"/>
            </p:cNvGrpSpPr>
            <p:nvPr/>
          </p:nvGrpSpPr>
          <p:grpSpPr>
            <a:xfrm>
              <a:off x="1156" y="1676"/>
              <a:ext cx="249" cy="318"/>
              <a:chOff x="567" y="1480"/>
              <a:chExt cx="272" cy="499"/>
            </a:xfrm>
          </p:grpSpPr>
          <p:sp>
            <p:nvSpPr>
              <p:cNvPr id="4143" name="AutoShape 151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44" name="AutoShape 152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grpSp>
          <p:nvGrpSpPr>
            <p:cNvPr id="4139" name="Group 153"/>
            <p:cNvGrpSpPr>
              <a:grpSpLocks noChangeAspect="1"/>
            </p:cNvGrpSpPr>
            <p:nvPr/>
          </p:nvGrpSpPr>
          <p:grpSpPr>
            <a:xfrm>
              <a:off x="1529" y="1495"/>
              <a:ext cx="272" cy="499"/>
              <a:chOff x="567" y="1480"/>
              <a:chExt cx="272" cy="499"/>
            </a:xfrm>
          </p:grpSpPr>
          <p:sp>
            <p:nvSpPr>
              <p:cNvPr id="4141" name="AutoShape 154"/>
              <p:cNvSpPr>
                <a:spLocks noChangeAspect="1"/>
              </p:cNvSpPr>
              <p:nvPr/>
            </p:nvSpPr>
            <p:spPr>
              <a:xfrm>
                <a:off x="589" y="1661"/>
                <a:ext cx="227" cy="318"/>
              </a:xfrm>
              <a:prstGeom prst="flowChartExtra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  <p:sp>
            <p:nvSpPr>
              <p:cNvPr id="4142" name="AutoShape 155"/>
              <p:cNvSpPr>
                <a:spLocks noChangeAspect="1"/>
              </p:cNvSpPr>
              <p:nvPr/>
            </p:nvSpPr>
            <p:spPr>
              <a:xfrm>
                <a:off x="567" y="1480"/>
                <a:ext cx="272" cy="226"/>
              </a:xfrm>
              <a:prstGeom prst="flowChartConnec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ja-JP" altLang="en-US" sz="1800" dirty="0"/>
              </a:p>
            </p:txBody>
          </p:sp>
        </p:grpSp>
        <p:sp>
          <p:nvSpPr>
            <p:cNvPr id="4140" name="Rectangle 156"/>
            <p:cNvSpPr>
              <a:spLocks noChangeAspect="1"/>
            </p:cNvSpPr>
            <p:nvPr/>
          </p:nvSpPr>
          <p:spPr>
            <a:xfrm>
              <a:off x="431" y="1399"/>
              <a:ext cx="1552" cy="672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ja-JP" altLang="en-US" sz="1800" dirty="0"/>
            </a:p>
          </p:txBody>
        </p:sp>
      </p:grpSp>
      <p:sp>
        <p:nvSpPr>
          <p:cNvPr id="4124" name="Line 157"/>
          <p:cNvSpPr/>
          <p:nvPr/>
        </p:nvSpPr>
        <p:spPr>
          <a:xfrm>
            <a:off x="268288" y="5949633"/>
            <a:ext cx="3429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25" name="Text Box 158"/>
          <p:cNvSpPr txBox="1"/>
          <p:nvPr/>
        </p:nvSpPr>
        <p:spPr>
          <a:xfrm>
            <a:off x="1835150" y="1953578"/>
            <a:ext cx="1801813" cy="36576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ja-JP" altLang="en-US" sz="18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休憩所２</a:t>
            </a:r>
          </a:p>
        </p:txBody>
      </p:sp>
      <p:sp>
        <p:nvSpPr>
          <p:cNvPr id="4126" name="Line 159"/>
          <p:cNvSpPr/>
          <p:nvPr/>
        </p:nvSpPr>
        <p:spPr>
          <a:xfrm>
            <a:off x="239713" y="2127568"/>
            <a:ext cx="15906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376" name="Text Box 160"/>
          <p:cNvSpPr txBox="1">
            <a:spLocks noChangeArrowheads="1"/>
          </p:cNvSpPr>
          <p:nvPr/>
        </p:nvSpPr>
        <p:spPr bwMode="auto">
          <a:xfrm>
            <a:off x="0" y="0"/>
            <a:ext cx="913765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HGP創英角ﾎﾟｯﾌﾟ体" panose="040B0A00000000000000" pitchFamily="50" charset="-128"/>
                <a:cs typeface="+mn-cs"/>
              </a:rPr>
              <a:t>おさらい　：　ＯＮＨ役割分担イメージ</a:t>
            </a:r>
          </a:p>
        </p:txBody>
      </p:sp>
      <p:sp>
        <p:nvSpPr>
          <p:cNvPr id="4128" name="Text Box 161"/>
          <p:cNvSpPr txBox="1"/>
          <p:nvPr/>
        </p:nvSpPr>
        <p:spPr>
          <a:xfrm>
            <a:off x="3568700" y="1089978"/>
            <a:ext cx="5365750" cy="33528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1600" b="1" dirty="0">
                <a:ea typeface="HG丸ｺﾞｼｯｸM-PRO" panose="020F0600000000000000" pitchFamily="50" charset="-128"/>
              </a:rPr>
              <a:t>：柏駅（スタート受付）　、市立柏高（休憩所２）</a:t>
            </a:r>
          </a:p>
        </p:txBody>
      </p:sp>
      <p:sp>
        <p:nvSpPr>
          <p:cNvPr id="4129" name="Text Box 162"/>
          <p:cNvSpPr txBox="1"/>
          <p:nvPr/>
        </p:nvSpPr>
        <p:spPr>
          <a:xfrm>
            <a:off x="3594735" y="1526858"/>
            <a:ext cx="4951413" cy="33528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1600" b="1" dirty="0">
                <a:ea typeface="HG丸ｺﾞｼｯｸM-PRO" panose="020F0600000000000000" pitchFamily="50" charset="-128"/>
              </a:rPr>
              <a:t>：市立柏高（休憩所２）　、市立柏中（ゴール）</a:t>
            </a:r>
          </a:p>
        </p:txBody>
      </p:sp>
      <p:sp>
        <p:nvSpPr>
          <p:cNvPr id="4130" name="Text Box 163"/>
          <p:cNvSpPr txBox="1"/>
          <p:nvPr/>
        </p:nvSpPr>
        <p:spPr>
          <a:xfrm>
            <a:off x="3594735" y="1939608"/>
            <a:ext cx="5273675" cy="33528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1600" b="1" dirty="0">
                <a:ea typeface="HG丸ｺﾞｼｯｸM-PRO" panose="020F0600000000000000" pitchFamily="50" charset="-128"/>
              </a:rPr>
              <a:t>：富勢東小（休憩所１）　、十余二小（休憩所３）</a:t>
            </a:r>
          </a:p>
        </p:txBody>
      </p:sp>
      <p:sp>
        <p:nvSpPr>
          <p:cNvPr id="4131" name="Text Box 164"/>
          <p:cNvSpPr txBox="1"/>
          <p:nvPr/>
        </p:nvSpPr>
        <p:spPr>
          <a:xfrm>
            <a:off x="3303588" y="2906078"/>
            <a:ext cx="5273675" cy="3365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1600" b="1" dirty="0">
                <a:ea typeface="HG丸ｺﾞｼｯｸM-PRO" panose="020F0600000000000000" pitchFamily="50" charset="-128"/>
              </a:rPr>
              <a:t>：生徒と一緒に歩き、体調確認・ペース維持</a:t>
            </a:r>
          </a:p>
        </p:txBody>
      </p:sp>
      <p:sp>
        <p:nvSpPr>
          <p:cNvPr id="4132" name="Text Box 165"/>
          <p:cNvSpPr txBox="1"/>
          <p:nvPr/>
        </p:nvSpPr>
        <p:spPr>
          <a:xfrm>
            <a:off x="2362200" y="4799965"/>
            <a:ext cx="2060575" cy="33528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1600" b="1" dirty="0">
                <a:ea typeface="HG丸ｺﾞｼｯｸM-PRO" panose="020F0600000000000000" pitchFamily="50" charset="-128"/>
              </a:rPr>
              <a:t>：誘導・安全確保</a:t>
            </a:r>
          </a:p>
        </p:txBody>
      </p:sp>
      <p:sp>
        <p:nvSpPr>
          <p:cNvPr id="4133" name="Text Box 166"/>
          <p:cNvSpPr txBox="1"/>
          <p:nvPr/>
        </p:nvSpPr>
        <p:spPr>
          <a:xfrm>
            <a:off x="6083300" y="4799965"/>
            <a:ext cx="3187700" cy="3365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1600" b="1" dirty="0">
                <a:ea typeface="HG丸ｺﾞｼｯｸM-PRO" panose="020F0600000000000000" pitchFamily="50" charset="-128"/>
              </a:rPr>
              <a:t>：体調不良者を本部まで搬送</a:t>
            </a:r>
          </a:p>
        </p:txBody>
      </p:sp>
      <p:sp>
        <p:nvSpPr>
          <p:cNvPr id="2" name="Text Box 161"/>
          <p:cNvSpPr txBox="1"/>
          <p:nvPr/>
        </p:nvSpPr>
        <p:spPr>
          <a:xfrm>
            <a:off x="2518410" y="627063"/>
            <a:ext cx="5365750" cy="33528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ja-JP" altLang="en-US" sz="1600" b="1" dirty="0">
                <a:ea typeface="HG丸ｺﾞｼｯｸM-PRO" panose="020F0600000000000000" pitchFamily="50" charset="-128"/>
              </a:rPr>
              <a:t>：歩行のペース調整・救護受付</a:t>
            </a:r>
          </a:p>
        </p:txBody>
      </p:sp>
      <p:sp>
        <p:nvSpPr>
          <p:cNvPr id="15" name="タイトル 3"/>
          <p:cNvSpPr>
            <a:spLocks noGrp="1"/>
          </p:cNvSpPr>
          <p:nvPr/>
        </p:nvSpPr>
        <p:spPr>
          <a:xfrm>
            <a:off x="5125720" y="5949950"/>
            <a:ext cx="3742690" cy="5149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 u="sng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基本的には昨年同様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-20320" y="-125730"/>
            <a:ext cx="9204325" cy="62674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前回の反省と課題</a:t>
            </a:r>
          </a:p>
        </p:txBody>
      </p:sp>
      <p:sp>
        <p:nvSpPr>
          <p:cNvPr id="2" name="タイトル 3"/>
          <p:cNvSpPr>
            <a:spLocks noGrp="1"/>
          </p:cNvSpPr>
          <p:nvPr/>
        </p:nvSpPr>
        <p:spPr>
          <a:xfrm>
            <a:off x="132715" y="728980"/>
            <a:ext cx="8898890" cy="207073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・雨天時で開催するための覚悟が、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部員の中でも統一されておらず、また雨天時での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想定や準備が不十分にも関わらない中で開催した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→無事に終わったが、あくまで結果論</a:t>
            </a:r>
          </a:p>
        </p:txBody>
      </p:sp>
      <p:sp>
        <p:nvSpPr>
          <p:cNvPr id="3" name="タイトル 3"/>
          <p:cNvSpPr>
            <a:spLocks noGrp="1"/>
          </p:cNvSpPr>
          <p:nvPr/>
        </p:nvSpPr>
        <p:spPr>
          <a:xfrm>
            <a:off x="121920" y="4373245"/>
            <a:ext cx="8899525" cy="168021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・抽選によって参加者を絞った学区があった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lang="en-US" altLang="ja-JP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年目の経験やチームワークを活かし、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可能な限り多くの生徒を歩かせてあげたい</a:t>
            </a: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121920" y="2927985"/>
            <a:ext cx="8896985" cy="121539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・１８期のやり方をしっかり踏襲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→今年は１９期の色を出したい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形 8"/>
          <p:cNvPicPr>
            <a:picLocks noChangeAspect="1"/>
          </p:cNvPicPr>
          <p:nvPr/>
        </p:nvPicPr>
        <p:blipFill>
          <a:blip r:embed="rId2"/>
          <a:srcRect t="9873"/>
          <a:stretch>
            <a:fillRect/>
          </a:stretch>
        </p:blipFill>
        <p:spPr>
          <a:xfrm>
            <a:off x="7785100" y="598805"/>
            <a:ext cx="1800860" cy="1623060"/>
          </a:xfrm>
          <a:prstGeom prst="rect">
            <a:avLst/>
          </a:prstGeom>
        </p:spPr>
      </p:pic>
      <p:sp>
        <p:nvSpPr>
          <p:cNvPr id="2" name="タイトル 3"/>
          <p:cNvSpPr>
            <a:spLocks noGrp="1"/>
          </p:cNvSpPr>
          <p:nvPr/>
        </p:nvSpPr>
        <p:spPr>
          <a:xfrm>
            <a:off x="321310" y="935355"/>
            <a:ext cx="876681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40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【俺たちの足跡 残そうぜ！！】</a:t>
            </a:r>
          </a:p>
        </p:txBody>
      </p:sp>
      <p:sp>
        <p:nvSpPr>
          <p:cNvPr id="3" name="タイトル 3"/>
          <p:cNvSpPr>
            <a:spLocks noGrp="1"/>
          </p:cNvSpPr>
          <p:nvPr/>
        </p:nvSpPr>
        <p:spPr>
          <a:xfrm>
            <a:off x="12700" y="2183130"/>
            <a:ext cx="913130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-1270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今年のスローガンとテーマ</a:t>
            </a:r>
          </a:p>
        </p:txBody>
      </p:sp>
      <p:sp>
        <p:nvSpPr>
          <p:cNvPr id="7" name="タイトル 3"/>
          <p:cNvSpPr>
            <a:spLocks noGrp="1"/>
          </p:cNvSpPr>
          <p:nvPr/>
        </p:nvSpPr>
        <p:spPr>
          <a:xfrm>
            <a:off x="503555" y="2702560"/>
            <a:ext cx="8079740" cy="29667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</a:t>
            </a:r>
            <a:r>
              <a:rPr lang="ja-JP" altLang="en-US" sz="32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どんな状況下においても</a:t>
            </a:r>
            <a:r>
              <a:rPr lang="ja-JP" altLang="en-US" sz="32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参加者（子供大人）の安全を確保した上で、</a:t>
            </a:r>
          </a:p>
          <a:p>
            <a:pPr algn="l"/>
            <a:endParaRPr lang="ja-JP" altLang="en-US" sz="32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32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２．子供達の成長を少しでも促すきっかけとなる体験や</a:t>
            </a:r>
            <a:r>
              <a:rPr lang="ja-JP" altLang="en-US" sz="32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より印象に残る</a:t>
            </a:r>
            <a:r>
              <a:rPr lang="ja-JP" altLang="en-US" sz="32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企画を行い、</a:t>
            </a:r>
          </a:p>
          <a:p>
            <a:pPr algn="l"/>
            <a:endParaRPr lang="ja-JP" altLang="en-US" sz="32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32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</a:t>
            </a:r>
            <a:r>
              <a:rPr lang="ja-JP" altLang="en-US" sz="32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多くの人が主体的に参画する</a:t>
            </a:r>
            <a:r>
              <a:rPr lang="ja-JP" altLang="en-US" sz="32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ＯＮＨを次世代に繋げていく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>
            <a:spLocks noGrp="1"/>
          </p:cNvSpPr>
          <p:nvPr/>
        </p:nvSpPr>
        <p:spPr>
          <a:xfrm>
            <a:off x="12700" y="2183130"/>
            <a:ext cx="913130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200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タイトル 3"/>
          <p:cNvSpPr>
            <a:spLocks noGrp="1"/>
          </p:cNvSpPr>
          <p:nvPr/>
        </p:nvSpPr>
        <p:spPr>
          <a:xfrm>
            <a:off x="322580" y="2893060"/>
            <a:ext cx="8498840" cy="93472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今年の大きな変更点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3"/>
          <p:cNvSpPr>
            <a:spLocks noGrp="1"/>
          </p:cNvSpPr>
          <p:nvPr/>
        </p:nvSpPr>
        <p:spPr>
          <a:xfrm>
            <a:off x="68580" y="419735"/>
            <a:ext cx="8789035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どんな状況下においても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参加者（子供大人）の安全を確保した上で、</a:t>
            </a:r>
          </a:p>
        </p:txBody>
      </p:sp>
      <p:sp>
        <p:nvSpPr>
          <p:cNvPr id="8" name="タイトル 3"/>
          <p:cNvSpPr>
            <a:spLocks noGrp="1"/>
          </p:cNvSpPr>
          <p:nvPr/>
        </p:nvSpPr>
        <p:spPr>
          <a:xfrm>
            <a:off x="0" y="1304290"/>
            <a:ext cx="8079740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>
            <a:spLocks noGrp="1"/>
          </p:cNvSpPr>
          <p:nvPr/>
        </p:nvSpPr>
        <p:spPr>
          <a:xfrm>
            <a:off x="12700" y="2183130"/>
            <a:ext cx="913130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タイトル 3"/>
          <p:cNvSpPr>
            <a:spLocks noGrp="1"/>
          </p:cNvSpPr>
          <p:nvPr/>
        </p:nvSpPr>
        <p:spPr>
          <a:xfrm>
            <a:off x="68580" y="419735"/>
            <a:ext cx="8789035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どんな状況下においても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参加者（子供大人）の安全を確保した上で、</a:t>
            </a:r>
          </a:p>
        </p:txBody>
      </p:sp>
      <p:sp>
        <p:nvSpPr>
          <p:cNvPr id="8" name="タイトル 3"/>
          <p:cNvSpPr>
            <a:spLocks noGrp="1"/>
          </p:cNvSpPr>
          <p:nvPr/>
        </p:nvSpPr>
        <p:spPr>
          <a:xfrm>
            <a:off x="0" y="1304290"/>
            <a:ext cx="8079740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タイトル 3"/>
          <p:cNvSpPr>
            <a:spLocks noGrp="1"/>
          </p:cNvSpPr>
          <p:nvPr/>
        </p:nvSpPr>
        <p:spPr>
          <a:xfrm>
            <a:off x="12700" y="1500505"/>
            <a:ext cx="8079740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変更点１</a:t>
            </a:r>
          </a:p>
        </p:txBody>
      </p:sp>
      <p:sp>
        <p:nvSpPr>
          <p:cNvPr id="6" name="タイトル 3"/>
          <p:cNvSpPr>
            <a:spLocks noGrp="1"/>
          </p:cNvSpPr>
          <p:nvPr/>
        </p:nvSpPr>
        <p:spPr>
          <a:xfrm>
            <a:off x="64770" y="1920240"/>
            <a:ext cx="8957310" cy="4020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u="sng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①開催可否基準の見直し・途中中止判断の想定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・雨量や地震時の基準の見直し</a:t>
            </a: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・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急な天候変化、土手沿いでの雷雨による途中中止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　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Ａグループが富勢東小学校を出発する前に判断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　まだ終電の残る柏駅、北柏駅に引き返す</a:t>
            </a:r>
          </a:p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sym typeface="+mn-ea"/>
            </a:endParaRP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➡曖昧な判断基準や危険な状況下で開催しない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>
            <a:spLocks noGrp="1"/>
          </p:cNvSpPr>
          <p:nvPr/>
        </p:nvSpPr>
        <p:spPr>
          <a:xfrm>
            <a:off x="12700" y="2373630"/>
            <a:ext cx="9131300" cy="7239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タイトル 3"/>
          <p:cNvSpPr>
            <a:spLocks noGrp="1"/>
          </p:cNvSpPr>
          <p:nvPr/>
        </p:nvSpPr>
        <p:spPr>
          <a:xfrm>
            <a:off x="68580" y="419735"/>
            <a:ext cx="8789035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どんな状況下においても</a:t>
            </a:r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参加者（子供大人）の安全を確保した上で、</a:t>
            </a:r>
          </a:p>
        </p:txBody>
      </p:sp>
      <p:sp>
        <p:nvSpPr>
          <p:cNvPr id="8" name="タイトル 3"/>
          <p:cNvSpPr>
            <a:spLocks noGrp="1"/>
          </p:cNvSpPr>
          <p:nvPr/>
        </p:nvSpPr>
        <p:spPr>
          <a:xfrm>
            <a:off x="0" y="1494790"/>
            <a:ext cx="8079740" cy="1256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800" b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タイトル 3"/>
          <p:cNvSpPr>
            <a:spLocks noGrp="1"/>
          </p:cNvSpPr>
          <p:nvPr/>
        </p:nvSpPr>
        <p:spPr>
          <a:xfrm>
            <a:off x="27940" y="1920240"/>
            <a:ext cx="9031605" cy="3305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u="sng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②タイトな運用スケジュールの緩和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・コースを第</a:t>
            </a:r>
            <a:r>
              <a:rPr lang="en-US" altLang="ja-JP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回時点に戻し、全体的な時間の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余裕をつくる　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→　約</a:t>
            </a:r>
            <a:r>
              <a:rPr lang="en-US" altLang="ja-JP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1.5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㎞　約</a:t>
            </a:r>
            <a:r>
              <a:rPr lang="en-US" altLang="ja-JP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　短縮</a:t>
            </a:r>
          </a:p>
          <a:p>
            <a:pPr algn="l"/>
            <a:endParaRPr lang="ja-JP" altLang="en-US" sz="2800" b="1">
              <a:ln>
                <a:noFill/>
              </a:ln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・グループ出発間隔を</a:t>
            </a:r>
            <a:r>
              <a:rPr lang="en-US" altLang="ja-JP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　→　</a:t>
            </a:r>
            <a:r>
              <a:rPr lang="en-US" altLang="ja-JP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45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分に変更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・十余二小休憩時間を</a:t>
            </a:r>
            <a:r>
              <a:rPr lang="en-US" altLang="ja-JP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　→　</a:t>
            </a:r>
            <a:r>
              <a:rPr lang="en-US" altLang="ja-JP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35</a:t>
            </a:r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分に変更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pPr algn="l"/>
            <a:r>
              <a:rPr lang="ja-JP" altLang="en-US" sz="2800" b="1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　</a:t>
            </a:r>
          </a:p>
        </p:txBody>
      </p:sp>
      <p:sp>
        <p:nvSpPr>
          <p:cNvPr id="5" name="タイトル 3"/>
          <p:cNvSpPr>
            <a:spLocks noGrp="1"/>
          </p:cNvSpPr>
          <p:nvPr/>
        </p:nvSpPr>
        <p:spPr>
          <a:xfrm>
            <a:off x="-635" y="-111760"/>
            <a:ext cx="9088755" cy="62674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変更点１</a:t>
            </a:r>
          </a:p>
        </p:txBody>
      </p:sp>
      <p:sp>
        <p:nvSpPr>
          <p:cNvPr id="9" name="テキストボックス 8"/>
          <p:cNvSpPr txBox="1"/>
          <p:nvPr/>
        </p:nvSpPr>
        <p:spPr>
          <a:xfrm>
            <a:off x="544830" y="5330825"/>
            <a:ext cx="8514715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ja-JP" altLang="en-US" sz="2800" b="1">
                <a:ln>
                  <a:noFill/>
                </a:ln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+mn-ea"/>
              </a:rPr>
              <a:t>➡雨天時でペースが遅れても、休憩所の準備や休憩時間がしっかり確保できるようにする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標準デザイン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695</Words>
  <Application>Microsoft Office PowerPoint</Application>
  <PresentationFormat>画面に合わせる (4:3)</PresentationFormat>
  <Paragraphs>162</Paragraphs>
  <Slides>19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1_標準デザイン</vt:lpstr>
      <vt:lpstr>第33回オーバーナイトハイク の留意事項について</vt:lpstr>
      <vt:lpstr>PowerPoint プレゼンテーション</vt:lpstr>
      <vt:lpstr>PowerPoint プレゼンテーション</vt:lpstr>
      <vt:lpstr>前回の反省と課題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</dc:creator>
  <cp:lastModifiedBy>TANIGUCHI KIYOSHI</cp:lastModifiedBy>
  <cp:revision>104</cp:revision>
  <dcterms:created xsi:type="dcterms:W3CDTF">2017-07-01T11:25:00Z</dcterms:created>
  <dcterms:modified xsi:type="dcterms:W3CDTF">2017-07-09T03:48:31Z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1041-10.8.0.5745</vt:lpwstr>
  </property>
</Properties>
</file>